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4" r:id="rId2"/>
  </p:sldMasterIdLst>
  <p:handoutMasterIdLst>
    <p:handoutMasterId r:id="rId24"/>
  </p:handoutMasterIdLst>
  <p:sldIdLst>
    <p:sldId id="256" r:id="rId3"/>
    <p:sldId id="257" r:id="rId4"/>
    <p:sldId id="266" r:id="rId5"/>
    <p:sldId id="263" r:id="rId6"/>
    <p:sldId id="273" r:id="rId7"/>
    <p:sldId id="274" r:id="rId8"/>
    <p:sldId id="275" r:id="rId9"/>
    <p:sldId id="276" r:id="rId10"/>
    <p:sldId id="258" r:id="rId11"/>
    <p:sldId id="278" r:id="rId12"/>
    <p:sldId id="279" r:id="rId13"/>
    <p:sldId id="281" r:id="rId14"/>
    <p:sldId id="283" r:id="rId15"/>
    <p:sldId id="284" r:id="rId16"/>
    <p:sldId id="285" r:id="rId17"/>
    <p:sldId id="286" r:id="rId18"/>
    <p:sldId id="287" r:id="rId19"/>
    <p:sldId id="291" r:id="rId20"/>
    <p:sldId id="288" r:id="rId21"/>
    <p:sldId id="290" r:id="rId22"/>
    <p:sldId id="267" r:id="rId23"/>
  </p:sldIdLst>
  <p:sldSz cx="12192000" cy="6858000"/>
  <p:notesSz cx="6858000" cy="9144000"/>
  <p:embeddedFontLst>
    <p:embeddedFont>
      <p:font typeface="Bebas Neue" panose="020B0606020202050201" pitchFamily="34" charset="0"/>
      <p:regular r:id="rId25"/>
    </p:embeddedFont>
    <p:embeddedFont>
      <p:font typeface="Kanit" panose="020B0604020202020204" charset="-34"/>
      <p:regular r:id="rId26"/>
      <p:bold r:id="rId27"/>
      <p:italic r:id="rId28"/>
      <p:boldItalic r:id="rId29"/>
    </p:embeddedFont>
    <p:embeddedFont>
      <p:font typeface="Kanit Light" panose="020B0604020202020204" charset="-34"/>
      <p:regular r:id="rId30"/>
      <p:italic r:id="rId31"/>
    </p:embeddedFont>
    <p:embeddedFont>
      <p:font typeface="Kanit SemiBold" panose="020B0604020202020204" charset="-34"/>
      <p:bold r:id="rId32"/>
      <p:boldItalic r:id="rId33"/>
    </p:embeddedFont>
    <p:embeddedFont>
      <p:font typeface="Poppins" panose="00000500000000000000" pitchFamily="2" charset="0"/>
      <p:regular r:id="rId34"/>
      <p:bold r:id="rId35"/>
      <p:italic r:id="rId36"/>
      <p:boldItalic r:id="rId37"/>
    </p:embeddedFont>
    <p:embeddedFont>
      <p:font typeface="Poppins ExtraBold" panose="00000900000000000000" pitchFamily="2" charset="0"/>
      <p:bold r:id="rId38"/>
      <p:boldItalic r:id="rId39"/>
    </p:embeddedFont>
    <p:embeddedFont>
      <p:font typeface="Poppins SemiBold" panose="00000700000000000000" pitchFamily="2" charset="0"/>
      <p:bold r:id="rId40"/>
      <p:boldItalic r:id="rId41"/>
    </p:embeddedFont>
    <p:embeddedFont>
      <p:font typeface="Roboto Black" panose="02000000000000000000" pitchFamily="2" charset="0"/>
      <p:bold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nly Animations" id="{55AD61F4-56C6-4188-9B64-E7560CBCB834}">
          <p14:sldIdLst>
            <p14:sldId id="256"/>
            <p14:sldId id="257"/>
            <p14:sldId id="266"/>
            <p14:sldId id="263"/>
            <p14:sldId id="273"/>
            <p14:sldId id="274"/>
            <p14:sldId id="275"/>
            <p14:sldId id="276"/>
          </p14:sldIdLst>
        </p14:section>
        <p14:section name="Morph Transition Needed" id="{569F409C-B18E-4CF9-94CA-0EBF74845363}">
          <p14:sldIdLst>
            <p14:sldId id="258"/>
            <p14:sldId id="278"/>
            <p14:sldId id="279"/>
            <p14:sldId id="281"/>
            <p14:sldId id="283"/>
            <p14:sldId id="284"/>
          </p14:sldIdLst>
        </p14:section>
        <p14:section name="Thank You Slide" id="{618A92BD-0E68-4EF4-BECE-924E66870724}">
          <p14:sldIdLst>
            <p14:sldId id="285"/>
            <p14:sldId id="286"/>
            <p14:sldId id="287"/>
            <p14:sldId id="291"/>
            <p14:sldId id="288"/>
            <p14:sldId id="290"/>
            <p14:sldId id="267"/>
          </p14:sldIdLst>
        </p14:section>
        <p14:section name="About This Template" id="{BC6629B0-3293-4AC2-9BA8-97785257548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151"/>
    <a:srgbClr val="1F2937"/>
    <a:srgbClr val="111827"/>
    <a:srgbClr val="8F5021"/>
    <a:srgbClr val="FF8B66"/>
    <a:srgbClr val="EBC6AB"/>
    <a:srgbClr val="13314D"/>
    <a:srgbClr val="0E3852"/>
    <a:srgbClr val="0A0A0A"/>
    <a:srgbClr val="F3F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87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72A8B0-F831-1192-D45D-9530D28929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A14283-026B-05B3-6949-FD7B8A4530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C69E1-9DB3-4EB0-8A75-31F1AB94681D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2ED4E-A52A-35B1-65DE-6FA03FD895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820B5-FA36-BE27-E275-EB1EE34D20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79A39-C3E5-460B-8A95-C1928C603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255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C34C-C033-0E73-586F-22E93D2AF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DC0B3-4F06-35DA-595D-ACC88B5BD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E42FA-9238-B3A4-3430-17E7151E4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9AB6-6406-4260-8B96-DDFAA540752A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E31C1-2529-1F1B-9DB5-FF6C0F52D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59055-4C4B-58A1-CBC5-ABCB3D69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FE54-5584-4268-AF58-F7BBFC09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59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6B5C-6819-7726-4C0A-42A477072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77EBA-E07A-9498-0C85-437D5AD20A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DB32F-C35A-2043-6D19-92039868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9AB6-6406-4260-8B96-DDFAA540752A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D2EF4-4F3F-4FB1-8C77-022ABD7B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7A82C-B04D-3020-23B2-5FF00822C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FE54-5584-4268-AF58-F7BBFC09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97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B5C259-B426-ED92-09E9-091DF709F1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F64D8-A47A-E36B-9C82-712964061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C92DE-0129-BF25-49EA-DA0FF760A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9AB6-6406-4260-8B96-DDFAA540752A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A7102-3B28-E4C3-2C8B-AA72C190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3CBEE-62C4-B91B-C278-A1376BAF2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FE54-5584-4268-AF58-F7BBFC09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17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s, Colors, and Pictur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5CBB98C-26D8-C785-6C07-7FB5FFC6E8AC}"/>
              </a:ext>
            </a:extLst>
          </p:cNvPr>
          <p:cNvSpPr/>
          <p:nvPr userDrawn="1"/>
        </p:nvSpPr>
        <p:spPr>
          <a:xfrm>
            <a:off x="8148021" y="4722699"/>
            <a:ext cx="2494085" cy="1226924"/>
          </a:xfrm>
          <a:prstGeom prst="roundRect">
            <a:avLst>
              <a:gd name="adj" fmla="val 22669"/>
            </a:avLst>
          </a:prstGeom>
          <a:solidFill>
            <a:schemeClr val="accent3">
              <a:lumMod val="90000"/>
              <a:lumOff val="10000"/>
            </a:schemeClr>
          </a:solidFill>
          <a:ln>
            <a:noFill/>
          </a:ln>
          <a:effectLst>
            <a:outerShdw blurRad="1905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F3FAE6-6D72-192B-C6BE-67D38E3C5BE6}"/>
              </a:ext>
            </a:extLst>
          </p:cNvPr>
          <p:cNvSpPr/>
          <p:nvPr userDrawn="1"/>
        </p:nvSpPr>
        <p:spPr>
          <a:xfrm>
            <a:off x="8148021" y="1088093"/>
            <a:ext cx="2494085" cy="1753988"/>
          </a:xfrm>
          <a:prstGeom prst="roundRect">
            <a:avLst>
              <a:gd name="adj" fmla="val 19621"/>
            </a:avLst>
          </a:prstGeom>
          <a:solidFill>
            <a:schemeClr val="accent3">
              <a:lumMod val="90000"/>
              <a:lumOff val="10000"/>
            </a:schemeClr>
          </a:solidFill>
          <a:ln>
            <a:noFill/>
          </a:ln>
          <a:effectLst>
            <a:outerShdw blurRad="1905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ionts (Back)">
            <a:extLst>
              <a:ext uri="{FF2B5EF4-FFF2-40B4-BE49-F238E27FC236}">
                <a16:creationId xmlns:a16="http://schemas.microsoft.com/office/drawing/2014/main" id="{C1AEBE69-5A95-3AE9-214D-905B9C1F7193}"/>
              </a:ext>
            </a:extLst>
          </p:cNvPr>
          <p:cNvSpPr txBox="1"/>
          <p:nvPr userDrawn="1"/>
        </p:nvSpPr>
        <p:spPr>
          <a:xfrm>
            <a:off x="1932058" y="437737"/>
            <a:ext cx="62159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Fonts</a:t>
            </a:r>
          </a:p>
        </p:txBody>
      </p:sp>
      <p:sp>
        <p:nvSpPr>
          <p:cNvPr id="5" name="Fonts">
            <a:extLst>
              <a:ext uri="{FF2B5EF4-FFF2-40B4-BE49-F238E27FC236}">
                <a16:creationId xmlns:a16="http://schemas.microsoft.com/office/drawing/2014/main" id="{C129E173-7A04-D6A7-22A9-58E9A50C1CC7}"/>
              </a:ext>
            </a:extLst>
          </p:cNvPr>
          <p:cNvSpPr txBox="1"/>
          <p:nvPr userDrawn="1"/>
        </p:nvSpPr>
        <p:spPr>
          <a:xfrm>
            <a:off x="1384665" y="1303401"/>
            <a:ext cx="4940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latin typeface="Poppins ExtraBold" panose="00000900000000000000" pitchFamily="2" charset="0"/>
                <a:cs typeface="Poppins ExtraBold" panose="00000900000000000000" pitchFamily="2" charset="0"/>
              </a:rPr>
              <a:t>Fonts </a:t>
            </a:r>
          </a:p>
        </p:txBody>
      </p:sp>
      <p:grpSp>
        <p:nvGrpSpPr>
          <p:cNvPr id="2" name="Search Font 1">
            <a:extLst>
              <a:ext uri="{FF2B5EF4-FFF2-40B4-BE49-F238E27FC236}">
                <a16:creationId xmlns:a16="http://schemas.microsoft.com/office/drawing/2014/main" id="{0B998CBE-484A-4026-5B78-BA50055B0F89}"/>
              </a:ext>
            </a:extLst>
          </p:cNvPr>
          <p:cNvGrpSpPr/>
          <p:nvPr userDrawn="1"/>
        </p:nvGrpSpPr>
        <p:grpSpPr>
          <a:xfrm>
            <a:off x="1473565" y="3182645"/>
            <a:ext cx="5494827" cy="457200"/>
            <a:chOff x="1473565" y="3391660"/>
            <a:chExt cx="5494827" cy="4572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C8345AC-FEE1-98D3-09EA-1A9FEBF149F2}"/>
                </a:ext>
              </a:extLst>
            </p:cNvPr>
            <p:cNvSpPr/>
            <p:nvPr userDrawn="1"/>
          </p:nvSpPr>
          <p:spPr>
            <a:xfrm>
              <a:off x="1473565" y="3391660"/>
              <a:ext cx="5494827" cy="45720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90000"/>
                <a:lumOff val="10000"/>
              </a:schemeClr>
            </a:solidFill>
            <a:ln>
              <a:noFill/>
            </a:ln>
            <a:effectLst>
              <a:outerShdw blurRad="190500" dist="127000" dir="2700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 descr="Magnifying glass outline">
              <a:extLst>
                <a:ext uri="{FF2B5EF4-FFF2-40B4-BE49-F238E27FC236}">
                  <a16:creationId xmlns:a16="http://schemas.microsoft.com/office/drawing/2014/main" id="{72BAAC39-82ED-0954-A972-CA86E0811E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45491" y="3489132"/>
              <a:ext cx="249556" cy="249556"/>
            </a:xfrm>
            <a:prstGeom prst="rect">
              <a:avLst/>
            </a:prstGeom>
          </p:spPr>
        </p:pic>
      </p:grpSp>
      <p:grpSp>
        <p:nvGrpSpPr>
          <p:cNvPr id="9" name="Search Font 2">
            <a:extLst>
              <a:ext uri="{FF2B5EF4-FFF2-40B4-BE49-F238E27FC236}">
                <a16:creationId xmlns:a16="http://schemas.microsoft.com/office/drawing/2014/main" id="{2118C351-F68D-D27D-987C-C3F1514F60EC}"/>
              </a:ext>
            </a:extLst>
          </p:cNvPr>
          <p:cNvGrpSpPr/>
          <p:nvPr userDrawn="1"/>
        </p:nvGrpSpPr>
        <p:grpSpPr>
          <a:xfrm>
            <a:off x="1473565" y="4340439"/>
            <a:ext cx="5494827" cy="457200"/>
            <a:chOff x="1473565" y="5070986"/>
            <a:chExt cx="5494827" cy="4572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BEE4F94-794B-B789-6D36-A38BDBE6C2F5}"/>
                </a:ext>
              </a:extLst>
            </p:cNvPr>
            <p:cNvSpPr/>
            <p:nvPr userDrawn="1"/>
          </p:nvSpPr>
          <p:spPr>
            <a:xfrm>
              <a:off x="1473565" y="5070986"/>
              <a:ext cx="5494827" cy="45720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90000"/>
                <a:lumOff val="10000"/>
              </a:schemeClr>
            </a:solidFill>
            <a:ln>
              <a:noFill/>
            </a:ln>
            <a:effectLst>
              <a:outerShdw blurRad="190500" dist="127000" dir="2700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Magnifying glass outline">
              <a:extLst>
                <a:ext uri="{FF2B5EF4-FFF2-40B4-BE49-F238E27FC236}">
                  <a16:creationId xmlns:a16="http://schemas.microsoft.com/office/drawing/2014/main" id="{D91213CC-B263-87C9-E94B-3E2E920880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45491" y="5168458"/>
              <a:ext cx="249556" cy="249556"/>
            </a:xfrm>
            <a:prstGeom prst="rect">
              <a:avLst/>
            </a:prstGeom>
          </p:spPr>
        </p:pic>
      </p:grpSp>
      <p:sp>
        <p:nvSpPr>
          <p:cNvPr id="41" name="Color Code 2">
            <a:extLst>
              <a:ext uri="{FF2B5EF4-FFF2-40B4-BE49-F238E27FC236}">
                <a16:creationId xmlns:a16="http://schemas.microsoft.com/office/drawing/2014/main" id="{A3341257-9568-DCFE-FDE3-C237CE18D8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29738" y="2113045"/>
            <a:ext cx="917575" cy="27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#xxxxxx</a:t>
            </a:r>
          </a:p>
        </p:txBody>
      </p:sp>
      <p:sp>
        <p:nvSpPr>
          <p:cNvPr id="42" name="Color Code 1">
            <a:extLst>
              <a:ext uri="{FF2B5EF4-FFF2-40B4-BE49-F238E27FC236}">
                <a16:creationId xmlns:a16="http://schemas.microsoft.com/office/drawing/2014/main" id="{6EDA33E1-E869-A380-FC71-70B3AE0AB4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29738" y="1480602"/>
            <a:ext cx="917575" cy="27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#xxxxxx</a:t>
            </a:r>
          </a:p>
        </p:txBody>
      </p:sp>
      <p:sp>
        <p:nvSpPr>
          <p:cNvPr id="47" name="Font 1">
            <a:extLst>
              <a:ext uri="{FF2B5EF4-FFF2-40B4-BE49-F238E27FC236}">
                <a16:creationId xmlns:a16="http://schemas.microsoft.com/office/drawing/2014/main" id="{620247D9-2F93-6CF4-CCCC-4437E17293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31435" y="2762468"/>
            <a:ext cx="3803650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Font 1</a:t>
            </a:r>
          </a:p>
        </p:txBody>
      </p:sp>
      <p:sp>
        <p:nvSpPr>
          <p:cNvPr id="44" name="Download Font 1">
            <a:extLst>
              <a:ext uri="{FF2B5EF4-FFF2-40B4-BE49-F238E27FC236}">
                <a16:creationId xmlns:a16="http://schemas.microsoft.com/office/drawing/2014/main" id="{12CF2B4D-8492-1A2E-2D81-AFEC989E3C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44689" y="3280070"/>
            <a:ext cx="4970462" cy="331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Download Font 1</a:t>
            </a:r>
          </a:p>
        </p:txBody>
      </p:sp>
      <p:sp>
        <p:nvSpPr>
          <p:cNvPr id="48" name="Font 2">
            <a:extLst>
              <a:ext uri="{FF2B5EF4-FFF2-40B4-BE49-F238E27FC236}">
                <a16:creationId xmlns:a16="http://schemas.microsoft.com/office/drawing/2014/main" id="{04CF7D6E-F284-55D7-A104-1822775E72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1435" y="3914452"/>
            <a:ext cx="3803650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Font 2</a:t>
            </a:r>
          </a:p>
        </p:txBody>
      </p:sp>
      <p:sp>
        <p:nvSpPr>
          <p:cNvPr id="45" name="Download Font 2">
            <a:extLst>
              <a:ext uri="{FF2B5EF4-FFF2-40B4-BE49-F238E27FC236}">
                <a16:creationId xmlns:a16="http://schemas.microsoft.com/office/drawing/2014/main" id="{08ABA14F-3ED8-F1C6-0299-D9917F3D4F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44688" y="4448844"/>
            <a:ext cx="4970463" cy="331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Download Font 2</a:t>
            </a:r>
          </a:p>
        </p:txBody>
      </p:sp>
      <p:grpSp>
        <p:nvGrpSpPr>
          <p:cNvPr id="6" name="Search Font 2">
            <a:extLst>
              <a:ext uri="{FF2B5EF4-FFF2-40B4-BE49-F238E27FC236}">
                <a16:creationId xmlns:a16="http://schemas.microsoft.com/office/drawing/2014/main" id="{AB4D98B8-BA28-C981-E935-E45A3568CA82}"/>
              </a:ext>
            </a:extLst>
          </p:cNvPr>
          <p:cNvGrpSpPr/>
          <p:nvPr userDrawn="1"/>
        </p:nvGrpSpPr>
        <p:grpSpPr>
          <a:xfrm>
            <a:off x="1473565" y="5492423"/>
            <a:ext cx="5494827" cy="457200"/>
            <a:chOff x="1473565" y="5070986"/>
            <a:chExt cx="5494827" cy="4572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4372BA5-86F6-01A7-2AD7-2E2EB5287006}"/>
                </a:ext>
              </a:extLst>
            </p:cNvPr>
            <p:cNvSpPr/>
            <p:nvPr userDrawn="1"/>
          </p:nvSpPr>
          <p:spPr>
            <a:xfrm>
              <a:off x="1473565" y="5070986"/>
              <a:ext cx="5494827" cy="45720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90000"/>
                <a:lumOff val="10000"/>
              </a:schemeClr>
            </a:solidFill>
            <a:ln>
              <a:noFill/>
            </a:ln>
            <a:effectLst>
              <a:outerShdw blurRad="190500" dist="127000" dir="2700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Magnifying glass outline">
              <a:extLst>
                <a:ext uri="{FF2B5EF4-FFF2-40B4-BE49-F238E27FC236}">
                  <a16:creationId xmlns:a16="http://schemas.microsoft.com/office/drawing/2014/main" id="{47232125-5FF1-5105-0572-488766B3F7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45491" y="5168458"/>
              <a:ext cx="249556" cy="249556"/>
            </a:xfrm>
            <a:prstGeom prst="rect">
              <a:avLst/>
            </a:prstGeom>
          </p:spPr>
        </p:pic>
      </p:grpSp>
      <p:sp>
        <p:nvSpPr>
          <p:cNvPr id="14" name="Font 2">
            <a:extLst>
              <a:ext uri="{FF2B5EF4-FFF2-40B4-BE49-F238E27FC236}">
                <a16:creationId xmlns:a16="http://schemas.microsoft.com/office/drawing/2014/main" id="{E59CBE28-52DE-833C-6FF9-3A203C4A06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31435" y="5066436"/>
            <a:ext cx="3803650" cy="40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Font 3</a:t>
            </a:r>
          </a:p>
        </p:txBody>
      </p:sp>
      <p:sp>
        <p:nvSpPr>
          <p:cNvPr id="16" name="Download Font 2">
            <a:extLst>
              <a:ext uri="{FF2B5EF4-FFF2-40B4-BE49-F238E27FC236}">
                <a16:creationId xmlns:a16="http://schemas.microsoft.com/office/drawing/2014/main" id="{6706CDFE-404F-CA69-1ED3-40E5F9B3FA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44688" y="5600828"/>
            <a:ext cx="4970463" cy="331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Download Font 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A82EBF6-46E8-6C12-6617-CF543CCF9DFF}"/>
              </a:ext>
            </a:extLst>
          </p:cNvPr>
          <p:cNvSpPr/>
          <p:nvPr userDrawn="1"/>
        </p:nvSpPr>
        <p:spPr>
          <a:xfrm>
            <a:off x="8148021" y="3172043"/>
            <a:ext cx="2494085" cy="1226924"/>
          </a:xfrm>
          <a:prstGeom prst="roundRect">
            <a:avLst>
              <a:gd name="adj" fmla="val 22669"/>
            </a:avLst>
          </a:prstGeom>
          <a:solidFill>
            <a:schemeClr val="accent3">
              <a:lumMod val="90000"/>
              <a:lumOff val="10000"/>
            </a:schemeClr>
          </a:solidFill>
          <a:ln>
            <a:noFill/>
          </a:ln>
          <a:effectLst>
            <a:outerShdw blurRad="1905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onts">
            <a:extLst>
              <a:ext uri="{FF2B5EF4-FFF2-40B4-BE49-F238E27FC236}">
                <a16:creationId xmlns:a16="http://schemas.microsoft.com/office/drawing/2014/main" id="{183C163A-14AE-676B-211D-75000D80B57F}"/>
              </a:ext>
            </a:extLst>
          </p:cNvPr>
          <p:cNvSpPr txBox="1"/>
          <p:nvPr userDrawn="1"/>
        </p:nvSpPr>
        <p:spPr>
          <a:xfrm>
            <a:off x="8320801" y="3466714"/>
            <a:ext cx="2081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latin typeface="Poppins ExtraBold" panose="00000900000000000000" pitchFamily="2" charset="0"/>
                <a:cs typeface="Poppins ExtraBold" panose="00000900000000000000" pitchFamily="2" charset="0"/>
              </a:rPr>
              <a:t>Add a Picture</a:t>
            </a:r>
          </a:p>
        </p:txBody>
      </p:sp>
      <p:sp>
        <p:nvSpPr>
          <p:cNvPr id="26" name="Fonts">
            <a:extLst>
              <a:ext uri="{FF2B5EF4-FFF2-40B4-BE49-F238E27FC236}">
                <a16:creationId xmlns:a16="http://schemas.microsoft.com/office/drawing/2014/main" id="{5B8E757C-FC29-F12E-472C-B8CB01F3AF58}"/>
              </a:ext>
            </a:extLst>
          </p:cNvPr>
          <p:cNvSpPr txBox="1"/>
          <p:nvPr userDrawn="1"/>
        </p:nvSpPr>
        <p:spPr>
          <a:xfrm>
            <a:off x="8320801" y="4983992"/>
            <a:ext cx="2081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latin typeface="Poppins ExtraBold" panose="00000900000000000000" pitchFamily="2" charset="0"/>
                <a:cs typeface="Poppins ExtraBold" panose="00000900000000000000" pitchFamily="2" charset="0"/>
              </a:rPr>
              <a:t>Change a Picture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FAEEA3-2DED-8783-9A53-24C9581FA4E3}"/>
              </a:ext>
            </a:extLst>
          </p:cNvPr>
          <p:cNvSpPr txBox="1"/>
          <p:nvPr userDrawn="1"/>
        </p:nvSpPr>
        <p:spPr>
          <a:xfrm>
            <a:off x="8320800" y="3735848"/>
            <a:ext cx="2166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Click on the shape &gt; Shape Format  &gt;  Picture… (Picture Fill)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AD4730-FF4C-AE75-2847-1ACB33BF6E55}"/>
              </a:ext>
            </a:extLst>
          </p:cNvPr>
          <p:cNvSpPr txBox="1"/>
          <p:nvPr userDrawn="1"/>
        </p:nvSpPr>
        <p:spPr>
          <a:xfrm>
            <a:off x="8320801" y="5279057"/>
            <a:ext cx="2166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Click on the picture, Right click  &gt;  Change Picture…</a:t>
            </a:r>
          </a:p>
        </p:txBody>
      </p:sp>
    </p:spTree>
    <p:extLst>
      <p:ext uri="{BB962C8B-B14F-4D97-AF65-F5344CB8AC3E}">
        <p14:creationId xmlns:p14="http://schemas.microsoft.com/office/powerpoint/2010/main" val="977919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to edit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nts">
            <a:extLst>
              <a:ext uri="{FF2B5EF4-FFF2-40B4-BE49-F238E27FC236}">
                <a16:creationId xmlns:a16="http://schemas.microsoft.com/office/drawing/2014/main" id="{56DA633B-14E7-14CF-45AA-A760E4266410}"/>
              </a:ext>
            </a:extLst>
          </p:cNvPr>
          <p:cNvSpPr txBox="1"/>
          <p:nvPr userDrawn="1"/>
        </p:nvSpPr>
        <p:spPr>
          <a:xfrm>
            <a:off x="1384664" y="1848543"/>
            <a:ext cx="3250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latin typeface="Poppins ExtraBold" panose="00000900000000000000" pitchFamily="2" charset="0"/>
                <a:cs typeface="Poppins ExtraBold" panose="00000900000000000000" pitchFamily="2" charset="0"/>
              </a:rPr>
              <a:t>edit slides</a:t>
            </a:r>
          </a:p>
          <a:p>
            <a:r>
              <a:rPr lang="en-US" sz="36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latin typeface="Poppins ExtraBold" panose="00000900000000000000" pitchFamily="2" charset="0"/>
                <a:cs typeface="Poppins ExtraBold" panose="00000900000000000000" pitchFamily="2" charset="0"/>
              </a:rPr>
              <a:t>that use</a:t>
            </a:r>
          </a:p>
        </p:txBody>
      </p:sp>
      <p:sp>
        <p:nvSpPr>
          <p:cNvPr id="4" name="Fonts">
            <a:extLst>
              <a:ext uri="{FF2B5EF4-FFF2-40B4-BE49-F238E27FC236}">
                <a16:creationId xmlns:a16="http://schemas.microsoft.com/office/drawing/2014/main" id="{8C0819B5-EB4F-EEEF-DA6C-DA4A592BCE2D}"/>
              </a:ext>
            </a:extLst>
          </p:cNvPr>
          <p:cNvSpPr txBox="1"/>
          <p:nvPr userDrawn="1"/>
        </p:nvSpPr>
        <p:spPr>
          <a:xfrm>
            <a:off x="1384664" y="2866301"/>
            <a:ext cx="32502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latin typeface="Poppins ExtraBold" panose="00000900000000000000" pitchFamily="2" charset="0"/>
                <a:cs typeface="Poppins ExtraBold" panose="00000900000000000000" pitchFamily="2" charset="0"/>
              </a:rPr>
              <a:t>Morph?</a:t>
            </a:r>
          </a:p>
        </p:txBody>
      </p:sp>
      <p:sp>
        <p:nvSpPr>
          <p:cNvPr id="5" name="Fonts">
            <a:extLst>
              <a:ext uri="{FF2B5EF4-FFF2-40B4-BE49-F238E27FC236}">
                <a16:creationId xmlns:a16="http://schemas.microsoft.com/office/drawing/2014/main" id="{9F47A311-F3C4-A9B5-EB7B-6C7A4AEE3220}"/>
              </a:ext>
            </a:extLst>
          </p:cNvPr>
          <p:cNvSpPr txBox="1"/>
          <p:nvPr userDrawn="1"/>
        </p:nvSpPr>
        <p:spPr>
          <a:xfrm>
            <a:off x="1384664" y="1464602"/>
            <a:ext cx="3250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+mn-lt"/>
                <a:cs typeface="Poppins ExtraBold" panose="00000900000000000000" pitchFamily="2" charset="0"/>
              </a:rPr>
              <a:t>How 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9723A-772F-4AEF-8282-F2940CA331DD}"/>
              </a:ext>
            </a:extLst>
          </p:cNvPr>
          <p:cNvSpPr txBox="1"/>
          <p:nvPr userDrawn="1"/>
        </p:nvSpPr>
        <p:spPr>
          <a:xfrm>
            <a:off x="1384665" y="3877660"/>
            <a:ext cx="2704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50000"/>
                    <a:lumOff val="50000"/>
                  </a:schemeClr>
                </a:solidFill>
                <a:cs typeface="Poppins SemiBold" panose="00000700000000000000" pitchFamily="2" charset="0"/>
              </a:rPr>
              <a:t>When you edit objects on your current slide, you must also edit on the previous slide &amp; the next slide.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C317A7-BE38-121A-08D8-916067D67D7A}"/>
              </a:ext>
            </a:extLst>
          </p:cNvPr>
          <p:cNvSpPr/>
          <p:nvPr userDrawn="1"/>
        </p:nvSpPr>
        <p:spPr>
          <a:xfrm>
            <a:off x="8102601" y="1088093"/>
            <a:ext cx="2539505" cy="4861530"/>
          </a:xfrm>
          <a:prstGeom prst="roundRect">
            <a:avLst>
              <a:gd name="adj" fmla="val 13129"/>
            </a:avLst>
          </a:prstGeom>
          <a:solidFill>
            <a:schemeClr val="accent3">
              <a:lumMod val="90000"/>
              <a:lumOff val="10000"/>
            </a:schemeClr>
          </a:solidFill>
          <a:ln>
            <a:noFill/>
          </a:ln>
          <a:effectLst>
            <a:outerShdw blurRad="1905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42A55C-7D9E-E083-C857-4D55AC057951}"/>
              </a:ext>
            </a:extLst>
          </p:cNvPr>
          <p:cNvSpPr/>
          <p:nvPr userDrawn="1"/>
        </p:nvSpPr>
        <p:spPr>
          <a:xfrm>
            <a:off x="4927603" y="1088093"/>
            <a:ext cx="2539505" cy="4861530"/>
          </a:xfrm>
          <a:prstGeom prst="roundRect">
            <a:avLst>
              <a:gd name="adj" fmla="val 13129"/>
            </a:avLst>
          </a:prstGeom>
          <a:solidFill>
            <a:schemeClr val="accent3">
              <a:lumMod val="90000"/>
              <a:lumOff val="10000"/>
            </a:schemeClr>
          </a:solidFill>
          <a:ln>
            <a:noFill/>
          </a:ln>
          <a:effectLst>
            <a:outerShdw blurRad="190500" dist="127000" dir="2700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265AAC-9E53-EE66-5229-22CE41BEF11A}"/>
              </a:ext>
            </a:extLst>
          </p:cNvPr>
          <p:cNvSpPr/>
          <p:nvPr userDrawn="1"/>
        </p:nvSpPr>
        <p:spPr>
          <a:xfrm>
            <a:off x="5568180" y="1725403"/>
            <a:ext cx="1258351" cy="751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C295D5-64CD-980D-7CBA-A71320BE2648}"/>
              </a:ext>
            </a:extLst>
          </p:cNvPr>
          <p:cNvSpPr txBox="1"/>
          <p:nvPr userDrawn="1"/>
        </p:nvSpPr>
        <p:spPr>
          <a:xfrm>
            <a:off x="5471431" y="1464602"/>
            <a:ext cx="1576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n-lt"/>
                <a:cs typeface="Kanit ExtraLight" pitchFamily="2" charset="-34"/>
              </a:rPr>
              <a:t>Previous slide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8753C9-8722-4FDB-765C-A494CCADF608}"/>
              </a:ext>
            </a:extLst>
          </p:cNvPr>
          <p:cNvSpPr/>
          <p:nvPr userDrawn="1"/>
        </p:nvSpPr>
        <p:spPr>
          <a:xfrm>
            <a:off x="5196288" y="1987551"/>
            <a:ext cx="232006" cy="2320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+mj-lt"/>
                <a:cs typeface="Kanit SemiBold" pitchFamily="2" charset="-34"/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924572-C82D-90EE-7188-CD3D9C8D9D1E}"/>
              </a:ext>
            </a:extLst>
          </p:cNvPr>
          <p:cNvSpPr/>
          <p:nvPr userDrawn="1"/>
        </p:nvSpPr>
        <p:spPr>
          <a:xfrm>
            <a:off x="5568180" y="3233622"/>
            <a:ext cx="1258351" cy="751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F0017C-009D-64D7-0315-389F813CA246}"/>
              </a:ext>
            </a:extLst>
          </p:cNvPr>
          <p:cNvSpPr txBox="1"/>
          <p:nvPr userDrawn="1"/>
        </p:nvSpPr>
        <p:spPr>
          <a:xfrm>
            <a:off x="5471431" y="2972821"/>
            <a:ext cx="1576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n-lt"/>
                <a:cs typeface="Kanit ExtraLight" pitchFamily="2" charset="-34"/>
              </a:rPr>
              <a:t>Current slide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594AD01-9BBC-7C23-AED1-EEF33DD0AD9E}"/>
              </a:ext>
            </a:extLst>
          </p:cNvPr>
          <p:cNvSpPr/>
          <p:nvPr userDrawn="1"/>
        </p:nvSpPr>
        <p:spPr>
          <a:xfrm>
            <a:off x="6005513" y="3420665"/>
            <a:ext cx="383684" cy="3836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cs typeface="Kanit SemiBold" pitchFamily="2" charset="-34"/>
              </a:rPr>
              <a:t>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129577-C8CF-E1F9-45B2-175CA0BB3827}"/>
              </a:ext>
            </a:extLst>
          </p:cNvPr>
          <p:cNvSpPr/>
          <p:nvPr userDrawn="1"/>
        </p:nvSpPr>
        <p:spPr>
          <a:xfrm>
            <a:off x="5568180" y="4712796"/>
            <a:ext cx="1258351" cy="751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70FF3E-015E-C686-1F77-1CC1548D3F82}"/>
              </a:ext>
            </a:extLst>
          </p:cNvPr>
          <p:cNvSpPr txBox="1"/>
          <p:nvPr userDrawn="1"/>
        </p:nvSpPr>
        <p:spPr>
          <a:xfrm>
            <a:off x="5471431" y="4451995"/>
            <a:ext cx="1576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n-lt"/>
                <a:cs typeface="Kanit ExtraLight" pitchFamily="2" charset="-34"/>
              </a:rPr>
              <a:t>Next slide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9FFC83-9DF2-CB06-2B54-20C3C147CD47}"/>
              </a:ext>
            </a:extLst>
          </p:cNvPr>
          <p:cNvSpPr/>
          <p:nvPr userDrawn="1"/>
        </p:nvSpPr>
        <p:spPr>
          <a:xfrm>
            <a:off x="6966417" y="4972773"/>
            <a:ext cx="232006" cy="2320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+mj-lt"/>
                <a:cs typeface="Kanit SemiBold" pitchFamily="2" charset="-34"/>
              </a:rPr>
              <a:t>A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181FD243-015E-42A9-4B42-5150E87FE0D2}"/>
              </a:ext>
            </a:extLst>
          </p:cNvPr>
          <p:cNvSpPr/>
          <p:nvPr userDrawn="1"/>
        </p:nvSpPr>
        <p:spPr>
          <a:xfrm rot="5400000">
            <a:off x="7686527" y="2060813"/>
            <a:ext cx="246184" cy="99662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7651634-7382-0F99-CFC6-F7B446661AA2}"/>
              </a:ext>
            </a:extLst>
          </p:cNvPr>
          <p:cNvSpPr/>
          <p:nvPr userDrawn="1"/>
        </p:nvSpPr>
        <p:spPr>
          <a:xfrm rot="5400000">
            <a:off x="7686527" y="3558400"/>
            <a:ext cx="246184" cy="99662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6BAC14AC-BAE5-85CD-0B1F-B888EA9CA6A1}"/>
              </a:ext>
            </a:extLst>
          </p:cNvPr>
          <p:cNvSpPr/>
          <p:nvPr userDrawn="1"/>
        </p:nvSpPr>
        <p:spPr>
          <a:xfrm rot="5400000">
            <a:off x="7686527" y="5045361"/>
            <a:ext cx="246184" cy="99662"/>
          </a:xfrm>
          <a:prstGeom prst="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81F570-6514-6DB1-1050-EF94E36CBB97}"/>
              </a:ext>
            </a:extLst>
          </p:cNvPr>
          <p:cNvSpPr/>
          <p:nvPr userDrawn="1"/>
        </p:nvSpPr>
        <p:spPr>
          <a:xfrm>
            <a:off x="8743178" y="1725403"/>
            <a:ext cx="1258351" cy="751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314935-345B-2D08-0292-569D8A7A0491}"/>
              </a:ext>
            </a:extLst>
          </p:cNvPr>
          <p:cNvSpPr txBox="1"/>
          <p:nvPr userDrawn="1"/>
        </p:nvSpPr>
        <p:spPr>
          <a:xfrm>
            <a:off x="8646429" y="1464602"/>
            <a:ext cx="1576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n-lt"/>
                <a:cs typeface="Kanit ExtraLight" pitchFamily="2" charset="-34"/>
              </a:rPr>
              <a:t>Previous slide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2474E8-8279-52BA-2CAB-94BB3EF2FA16}"/>
              </a:ext>
            </a:extLst>
          </p:cNvPr>
          <p:cNvSpPr/>
          <p:nvPr userDrawn="1"/>
        </p:nvSpPr>
        <p:spPr>
          <a:xfrm>
            <a:off x="8371286" y="1987551"/>
            <a:ext cx="232006" cy="2320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  <a:cs typeface="Kanit SemiBold" pitchFamily="2" charset="-34"/>
              </a:rPr>
              <a:t>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959496-B3E4-B35C-236B-A30A6A88708E}"/>
              </a:ext>
            </a:extLst>
          </p:cNvPr>
          <p:cNvSpPr/>
          <p:nvPr userDrawn="1"/>
        </p:nvSpPr>
        <p:spPr>
          <a:xfrm>
            <a:off x="8743178" y="3233622"/>
            <a:ext cx="1258351" cy="751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D16D2B-78A6-7D09-9DFD-F7A4AF13EBB6}"/>
              </a:ext>
            </a:extLst>
          </p:cNvPr>
          <p:cNvSpPr txBox="1"/>
          <p:nvPr userDrawn="1"/>
        </p:nvSpPr>
        <p:spPr>
          <a:xfrm>
            <a:off x="8646429" y="2972821"/>
            <a:ext cx="1576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n-lt"/>
                <a:cs typeface="Kanit ExtraLight" pitchFamily="2" charset="-34"/>
              </a:rPr>
              <a:t>Current slide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E1E09D8-2936-9DEF-454F-56C66B7A10B1}"/>
              </a:ext>
            </a:extLst>
          </p:cNvPr>
          <p:cNvSpPr/>
          <p:nvPr userDrawn="1"/>
        </p:nvSpPr>
        <p:spPr>
          <a:xfrm>
            <a:off x="9180511" y="3420665"/>
            <a:ext cx="383684" cy="3836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Kanit SemiBold" pitchFamily="2" charset="-34"/>
              </a:rPr>
              <a:t>B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15D5CD-CF51-12CC-3094-55413B3B0D42}"/>
              </a:ext>
            </a:extLst>
          </p:cNvPr>
          <p:cNvSpPr/>
          <p:nvPr userDrawn="1"/>
        </p:nvSpPr>
        <p:spPr>
          <a:xfrm>
            <a:off x="8743178" y="4712796"/>
            <a:ext cx="1258351" cy="751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F72DB00-D7E8-C92F-2DE5-CCADD1371E7E}"/>
              </a:ext>
            </a:extLst>
          </p:cNvPr>
          <p:cNvSpPr txBox="1"/>
          <p:nvPr userDrawn="1"/>
        </p:nvSpPr>
        <p:spPr>
          <a:xfrm>
            <a:off x="8646429" y="4451995"/>
            <a:ext cx="1576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n-lt"/>
                <a:cs typeface="Kanit ExtraLight" pitchFamily="2" charset="-34"/>
              </a:rPr>
              <a:t>Next slide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5756FC6-E35C-2BBE-3EF5-691B4EA35E7C}"/>
              </a:ext>
            </a:extLst>
          </p:cNvPr>
          <p:cNvSpPr/>
          <p:nvPr userDrawn="1"/>
        </p:nvSpPr>
        <p:spPr>
          <a:xfrm>
            <a:off x="10141415" y="4972773"/>
            <a:ext cx="232006" cy="2320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  <a:cs typeface="Kanit SemiBold" pitchFamily="2" charset="-34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87985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RSONAL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F8EE0-7A17-70CC-5DCF-7E4B8DCBA9BC}"/>
              </a:ext>
            </a:extLst>
          </p:cNvPr>
          <p:cNvSpPr txBox="1"/>
          <p:nvPr userDrawn="1"/>
        </p:nvSpPr>
        <p:spPr>
          <a:xfrm>
            <a:off x="1760039" y="2103961"/>
            <a:ext cx="4196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Poppins SemiBold" panose="00000700000000000000" pitchFamily="2" charset="0"/>
              </a:rPr>
              <a:t>This template is</a:t>
            </a:r>
            <a:endParaRPr lang="en-US" sz="28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8900000" scaled="1"/>
                <a:tileRect/>
              </a:gra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FA52D-937A-B7A8-CD86-588EF0B5156F}"/>
              </a:ext>
            </a:extLst>
          </p:cNvPr>
          <p:cNvSpPr txBox="1"/>
          <p:nvPr userDrawn="1"/>
        </p:nvSpPr>
        <p:spPr>
          <a:xfrm>
            <a:off x="7511877" y="2789871"/>
            <a:ext cx="3047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Do not (re)sell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7F2EC-C0D0-5C0A-B665-56DF5FE8AB54}"/>
              </a:ext>
            </a:extLst>
          </p:cNvPr>
          <p:cNvSpPr txBox="1"/>
          <p:nvPr userDrawn="1"/>
        </p:nvSpPr>
        <p:spPr>
          <a:xfrm>
            <a:off x="1760039" y="2627181"/>
            <a:ext cx="4196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latin typeface="Poppins ExtraBold" panose="00000900000000000000" pitchFamily="2" charset="0"/>
                <a:cs typeface="Poppins ExtraBold" panose="00000900000000000000" pitchFamily="2" charset="0"/>
              </a:rPr>
              <a:t>FREE FOR </a:t>
            </a:r>
          </a:p>
          <a:p>
            <a:r>
              <a:rPr lang="en-US" sz="36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latin typeface="Poppins ExtraBold" panose="00000900000000000000" pitchFamily="2" charset="0"/>
                <a:cs typeface="Poppins ExtraBold" panose="00000900000000000000" pitchFamily="2" charset="0"/>
              </a:rPr>
              <a:t>PERSONAL USE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F0A903-D9E8-29CF-E804-38FACF327472}"/>
              </a:ext>
            </a:extLst>
          </p:cNvPr>
          <p:cNvGrpSpPr/>
          <p:nvPr userDrawn="1"/>
        </p:nvGrpSpPr>
        <p:grpSpPr>
          <a:xfrm>
            <a:off x="6924812" y="2779678"/>
            <a:ext cx="425140" cy="425138"/>
            <a:chOff x="8137889" y="2285726"/>
            <a:chExt cx="425140" cy="42513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F21DA6A-2592-A269-BAC2-F470138AFDDD}"/>
                </a:ext>
              </a:extLst>
            </p:cNvPr>
            <p:cNvSpPr/>
            <p:nvPr/>
          </p:nvSpPr>
          <p:spPr>
            <a:xfrm>
              <a:off x="8137889" y="2285726"/>
              <a:ext cx="425140" cy="425138"/>
            </a:xfrm>
            <a:prstGeom prst="ellipse">
              <a:avLst/>
            </a:prstGeom>
            <a:solidFill>
              <a:schemeClr val="accent3">
                <a:lumMod val="90000"/>
                <a:lumOff val="1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Multiplication Sign 6">
              <a:extLst>
                <a:ext uri="{FF2B5EF4-FFF2-40B4-BE49-F238E27FC236}">
                  <a16:creationId xmlns:a16="http://schemas.microsoft.com/office/drawing/2014/main" id="{9A959417-AC52-CCE5-76CE-68B8781B6A3A}"/>
                </a:ext>
              </a:extLst>
            </p:cNvPr>
            <p:cNvSpPr/>
            <p:nvPr/>
          </p:nvSpPr>
          <p:spPr>
            <a:xfrm>
              <a:off x="8168049" y="2313564"/>
              <a:ext cx="364819" cy="364819"/>
            </a:xfrm>
            <a:prstGeom prst="mathMultiply">
              <a:avLst>
                <a:gd name="adj1" fmla="val 15385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6DA562-DB99-A90B-0EC9-0D7F0F93B81D}"/>
              </a:ext>
            </a:extLst>
          </p:cNvPr>
          <p:cNvSpPr txBox="1"/>
          <p:nvPr userDrawn="1"/>
        </p:nvSpPr>
        <p:spPr>
          <a:xfrm>
            <a:off x="1734639" y="3681545"/>
            <a:ext cx="41962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latin typeface="Poppins ExtraBold" panose="00000900000000000000" pitchFamily="2" charset="0"/>
                <a:cs typeface="Poppins ExtraBold" panose="00000900000000000000" pitchFamily="2" charset="0"/>
              </a:rPr>
              <a:t>ONLY.</a:t>
            </a:r>
            <a:endParaRPr lang="en-US" sz="60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8900000" scaled="1"/>
                <a:tileRect/>
              </a:gra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FA5CB8-C619-27EC-6171-D45FF26D6B13}"/>
              </a:ext>
            </a:extLst>
          </p:cNvPr>
          <p:cNvSpPr txBox="1"/>
          <p:nvPr userDrawn="1"/>
        </p:nvSpPr>
        <p:spPr>
          <a:xfrm>
            <a:off x="7511877" y="3450665"/>
            <a:ext cx="3047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Do not (re)distribute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E6B5E9-A142-FB1D-0996-CD58598FA718}"/>
              </a:ext>
            </a:extLst>
          </p:cNvPr>
          <p:cNvGrpSpPr/>
          <p:nvPr userDrawn="1"/>
        </p:nvGrpSpPr>
        <p:grpSpPr>
          <a:xfrm>
            <a:off x="6924812" y="3440472"/>
            <a:ext cx="425140" cy="425138"/>
            <a:chOff x="8137889" y="2285726"/>
            <a:chExt cx="425140" cy="42513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5C506FF-CAA4-37BC-6D07-9F07509BB20F}"/>
                </a:ext>
              </a:extLst>
            </p:cNvPr>
            <p:cNvSpPr/>
            <p:nvPr/>
          </p:nvSpPr>
          <p:spPr>
            <a:xfrm>
              <a:off x="8137889" y="2285726"/>
              <a:ext cx="425140" cy="425138"/>
            </a:xfrm>
            <a:prstGeom prst="ellipse">
              <a:avLst/>
            </a:prstGeom>
            <a:solidFill>
              <a:schemeClr val="accent3">
                <a:lumMod val="90000"/>
                <a:lumOff val="1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ication Sign 11">
              <a:extLst>
                <a:ext uri="{FF2B5EF4-FFF2-40B4-BE49-F238E27FC236}">
                  <a16:creationId xmlns:a16="http://schemas.microsoft.com/office/drawing/2014/main" id="{60016C78-017E-F71C-81BE-53B4DC381F65}"/>
                </a:ext>
              </a:extLst>
            </p:cNvPr>
            <p:cNvSpPr/>
            <p:nvPr/>
          </p:nvSpPr>
          <p:spPr>
            <a:xfrm>
              <a:off x="8168049" y="2313564"/>
              <a:ext cx="364819" cy="364819"/>
            </a:xfrm>
            <a:prstGeom prst="mathMultiply">
              <a:avLst>
                <a:gd name="adj1" fmla="val 15385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CBCA9E-213A-82B4-D69B-5B0CEE5DE72D}"/>
              </a:ext>
            </a:extLst>
          </p:cNvPr>
          <p:cNvCxnSpPr>
            <a:cxnSpLocks/>
          </p:cNvCxnSpPr>
          <p:nvPr userDrawn="1"/>
        </p:nvCxnSpPr>
        <p:spPr>
          <a:xfrm>
            <a:off x="6125028" y="2140521"/>
            <a:ext cx="0" cy="2382314"/>
          </a:xfrm>
          <a:prstGeom prst="line">
            <a:avLst/>
          </a:prstGeom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043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1A9EAD-C302-A483-9F9A-B963F6AA3B83}"/>
              </a:ext>
            </a:extLst>
          </p:cNvPr>
          <p:cNvSpPr txBox="1"/>
          <p:nvPr userDrawn="1"/>
        </p:nvSpPr>
        <p:spPr>
          <a:xfrm>
            <a:off x="1760039" y="2480676"/>
            <a:ext cx="4196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Poppins SemiBold" panose="00000700000000000000" pitchFamily="2" charset="0"/>
              </a:rPr>
              <a:t>If you have any </a:t>
            </a:r>
          </a:p>
          <a:p>
            <a:r>
              <a:rPr lang="en-US" sz="2400" dirty="0">
                <a:solidFill>
                  <a:schemeClr val="bg1"/>
                </a:solidFill>
                <a:cs typeface="Poppins SemiBold" panose="00000700000000000000" pitchFamily="2" charset="0"/>
              </a:rPr>
              <a:t>questions / problems ,</a:t>
            </a:r>
          </a:p>
          <a:p>
            <a:r>
              <a:rPr lang="en-US" sz="2400" dirty="0">
                <a:solidFill>
                  <a:schemeClr val="bg1"/>
                </a:solidFill>
                <a:cs typeface="Poppins SemiBold" panose="00000700000000000000" pitchFamily="2" charset="0"/>
              </a:rPr>
              <a:t>Please let me know.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A7BDEA-CDED-E244-5089-4350E10DC1F5}"/>
              </a:ext>
            </a:extLst>
          </p:cNvPr>
          <p:cNvCxnSpPr>
            <a:cxnSpLocks/>
          </p:cNvCxnSpPr>
          <p:nvPr userDrawn="1"/>
        </p:nvCxnSpPr>
        <p:spPr>
          <a:xfrm>
            <a:off x="6125028" y="2140521"/>
            <a:ext cx="0" cy="2382314"/>
          </a:xfrm>
          <a:prstGeom prst="line">
            <a:avLst/>
          </a:prstGeom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06DEB16-DB88-36D9-314B-6CAAF2D0C941}"/>
              </a:ext>
            </a:extLst>
          </p:cNvPr>
          <p:cNvGrpSpPr/>
          <p:nvPr userDrawn="1"/>
        </p:nvGrpSpPr>
        <p:grpSpPr>
          <a:xfrm>
            <a:off x="1760039" y="3882918"/>
            <a:ext cx="425140" cy="425138"/>
            <a:chOff x="1760039" y="4310266"/>
            <a:chExt cx="425140" cy="42513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ABCB756-44B9-149A-22D1-9FF7BB888CBA}"/>
                </a:ext>
              </a:extLst>
            </p:cNvPr>
            <p:cNvSpPr/>
            <p:nvPr/>
          </p:nvSpPr>
          <p:spPr>
            <a:xfrm>
              <a:off x="1760039" y="4310266"/>
              <a:ext cx="425140" cy="425138"/>
            </a:xfrm>
            <a:prstGeom prst="ellipse">
              <a:avLst/>
            </a:prstGeom>
            <a:solidFill>
              <a:schemeClr val="accent3">
                <a:lumMod val="90000"/>
                <a:lumOff val="1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16">
              <a:extLst>
                <a:ext uri="{FF2B5EF4-FFF2-40B4-BE49-F238E27FC236}">
                  <a16:creationId xmlns:a16="http://schemas.microsoft.com/office/drawing/2014/main" id="{AAE816FA-241C-C577-CFD8-A8F2E170A3D4}"/>
                </a:ext>
              </a:extLst>
            </p:cNvPr>
            <p:cNvGrpSpPr/>
            <p:nvPr/>
          </p:nvGrpSpPr>
          <p:grpSpPr>
            <a:xfrm>
              <a:off x="1866234" y="4443150"/>
              <a:ext cx="212750" cy="159369"/>
              <a:chOff x="2185178" y="4698844"/>
              <a:chExt cx="425499" cy="318737"/>
            </a:xfr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000" scaled="1"/>
              <a:tileRect/>
            </a:gra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D8DFBF3-94E4-3205-7512-052358457795}"/>
                  </a:ext>
                </a:extLst>
              </p:cNvPr>
              <p:cNvSpPr/>
              <p:nvPr/>
            </p:nvSpPr>
            <p:spPr>
              <a:xfrm>
                <a:off x="2185178" y="4788250"/>
                <a:ext cx="425362" cy="229331"/>
              </a:xfrm>
              <a:custGeom>
                <a:avLst/>
                <a:gdLst>
                  <a:gd name="connsiteX0" fmla="*/ 0 w 425362"/>
                  <a:gd name="connsiteY0" fmla="*/ 195364 h 229331"/>
                  <a:gd name="connsiteX1" fmla="*/ 0 w 425362"/>
                  <a:gd name="connsiteY1" fmla="*/ 111 h 229331"/>
                  <a:gd name="connsiteX2" fmla="*/ 1887 w 425362"/>
                  <a:gd name="connsiteY2" fmla="*/ 888 h 229331"/>
                  <a:gd name="connsiteX3" fmla="*/ 174607 w 425362"/>
                  <a:gd name="connsiteY3" fmla="*/ 115998 h 229331"/>
                  <a:gd name="connsiteX4" fmla="*/ 250644 w 425362"/>
                  <a:gd name="connsiteY4" fmla="*/ 116220 h 229331"/>
                  <a:gd name="connsiteX5" fmla="*/ 421144 w 425362"/>
                  <a:gd name="connsiteY5" fmla="*/ 2664 h 229331"/>
                  <a:gd name="connsiteX6" fmla="*/ 425362 w 425362"/>
                  <a:gd name="connsiteY6" fmla="*/ 0 h 229331"/>
                  <a:gd name="connsiteX7" fmla="*/ 425362 w 425362"/>
                  <a:gd name="connsiteY7" fmla="*/ 3441 h 229331"/>
                  <a:gd name="connsiteX8" fmla="*/ 425362 w 425362"/>
                  <a:gd name="connsiteY8" fmla="*/ 189481 h 229331"/>
                  <a:gd name="connsiteX9" fmla="*/ 424141 w 425362"/>
                  <a:gd name="connsiteY9" fmla="*/ 199693 h 229331"/>
                  <a:gd name="connsiteX10" fmla="*/ 384069 w 425362"/>
                  <a:gd name="connsiteY10" fmla="*/ 229331 h 229331"/>
                  <a:gd name="connsiteX11" fmla="*/ 214124 w 425362"/>
                  <a:gd name="connsiteY11" fmla="*/ 229331 h 229331"/>
                  <a:gd name="connsiteX12" fmla="*/ 41293 w 425362"/>
                  <a:gd name="connsiteY12" fmla="*/ 229331 h 229331"/>
                  <a:gd name="connsiteX13" fmla="*/ 11766 w 425362"/>
                  <a:gd name="connsiteY13" fmla="*/ 218120 h 229331"/>
                  <a:gd name="connsiteX14" fmla="*/ 0 w 425362"/>
                  <a:gd name="connsiteY14" fmla="*/ 195364 h 229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5362" h="229331">
                    <a:moveTo>
                      <a:pt x="0" y="195364"/>
                    </a:moveTo>
                    <a:cubicBezTo>
                      <a:pt x="0" y="130317"/>
                      <a:pt x="0" y="65269"/>
                      <a:pt x="0" y="111"/>
                    </a:cubicBezTo>
                    <a:cubicBezTo>
                      <a:pt x="666" y="333"/>
                      <a:pt x="1332" y="555"/>
                      <a:pt x="1887" y="888"/>
                    </a:cubicBezTo>
                    <a:cubicBezTo>
                      <a:pt x="59497" y="39295"/>
                      <a:pt x="116997" y="77702"/>
                      <a:pt x="174607" y="115998"/>
                    </a:cubicBezTo>
                    <a:cubicBezTo>
                      <a:pt x="199694" y="132759"/>
                      <a:pt x="225668" y="132870"/>
                      <a:pt x="250644" y="116220"/>
                    </a:cubicBezTo>
                    <a:cubicBezTo>
                      <a:pt x="307477" y="78479"/>
                      <a:pt x="364311" y="40516"/>
                      <a:pt x="421144" y="2664"/>
                    </a:cubicBezTo>
                    <a:cubicBezTo>
                      <a:pt x="422365" y="1887"/>
                      <a:pt x="423586" y="1110"/>
                      <a:pt x="425362" y="0"/>
                    </a:cubicBezTo>
                    <a:cubicBezTo>
                      <a:pt x="425362" y="1554"/>
                      <a:pt x="425362" y="2442"/>
                      <a:pt x="425362" y="3441"/>
                    </a:cubicBezTo>
                    <a:cubicBezTo>
                      <a:pt x="425362" y="65491"/>
                      <a:pt x="425362" y="127542"/>
                      <a:pt x="425362" y="189481"/>
                    </a:cubicBezTo>
                    <a:cubicBezTo>
                      <a:pt x="425362" y="192922"/>
                      <a:pt x="424918" y="196474"/>
                      <a:pt x="424141" y="199693"/>
                    </a:cubicBezTo>
                    <a:cubicBezTo>
                      <a:pt x="419590" y="217898"/>
                      <a:pt x="404161" y="229331"/>
                      <a:pt x="384069" y="229331"/>
                    </a:cubicBezTo>
                    <a:cubicBezTo>
                      <a:pt x="327458" y="229331"/>
                      <a:pt x="270846" y="229331"/>
                      <a:pt x="214124" y="229331"/>
                    </a:cubicBezTo>
                    <a:cubicBezTo>
                      <a:pt x="156514" y="229331"/>
                      <a:pt x="98903" y="229331"/>
                      <a:pt x="41293" y="229331"/>
                    </a:cubicBezTo>
                    <a:cubicBezTo>
                      <a:pt x="29971" y="229331"/>
                      <a:pt x="20091" y="226001"/>
                      <a:pt x="11766" y="218120"/>
                    </a:cubicBezTo>
                    <a:cubicBezTo>
                      <a:pt x="5328" y="211904"/>
                      <a:pt x="1998" y="204022"/>
                      <a:pt x="0" y="195364"/>
                    </a:cubicBezTo>
                    <a:close/>
                  </a:path>
                </a:pathLst>
              </a:custGeom>
              <a:grpFill/>
              <a:ln w="10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97E5B69-C34F-5694-1D24-8D8ED207FDC4}"/>
                  </a:ext>
                </a:extLst>
              </p:cNvPr>
              <p:cNvSpPr/>
              <p:nvPr/>
            </p:nvSpPr>
            <p:spPr>
              <a:xfrm>
                <a:off x="2185178" y="4698844"/>
                <a:ext cx="425499" cy="193332"/>
              </a:xfrm>
              <a:custGeom>
                <a:avLst/>
                <a:gdLst>
                  <a:gd name="connsiteX0" fmla="*/ 0 w 425499"/>
                  <a:gd name="connsiteY0" fmla="*/ 33905 h 193332"/>
                  <a:gd name="connsiteX1" fmla="*/ 2109 w 425499"/>
                  <a:gd name="connsiteY1" fmla="*/ 26801 h 193332"/>
                  <a:gd name="connsiteX2" fmla="*/ 39739 w 425499"/>
                  <a:gd name="connsiteY2" fmla="*/ 49 h 193332"/>
                  <a:gd name="connsiteX3" fmla="*/ 64271 w 425499"/>
                  <a:gd name="connsiteY3" fmla="*/ 49 h 193332"/>
                  <a:gd name="connsiteX4" fmla="*/ 383736 w 425499"/>
                  <a:gd name="connsiteY4" fmla="*/ 49 h 193332"/>
                  <a:gd name="connsiteX5" fmla="*/ 415261 w 425499"/>
                  <a:gd name="connsiteY5" fmla="*/ 13148 h 193332"/>
                  <a:gd name="connsiteX6" fmla="*/ 408712 w 425499"/>
                  <a:gd name="connsiteY6" fmla="*/ 70425 h 193332"/>
                  <a:gd name="connsiteX7" fmla="*/ 330677 w 425499"/>
                  <a:gd name="connsiteY7" fmla="*/ 122485 h 193332"/>
                  <a:gd name="connsiteX8" fmla="*/ 237768 w 425499"/>
                  <a:gd name="connsiteY8" fmla="*/ 184424 h 193332"/>
                  <a:gd name="connsiteX9" fmla="*/ 187705 w 425499"/>
                  <a:gd name="connsiteY9" fmla="*/ 184424 h 193332"/>
                  <a:gd name="connsiteX10" fmla="*/ 23977 w 425499"/>
                  <a:gd name="connsiteY10" fmla="*/ 75309 h 193332"/>
                  <a:gd name="connsiteX11" fmla="*/ 0 w 425499"/>
                  <a:gd name="connsiteY11" fmla="*/ 44672 h 193332"/>
                  <a:gd name="connsiteX12" fmla="*/ 0 w 425499"/>
                  <a:gd name="connsiteY12" fmla="*/ 33905 h 193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25499" h="193332">
                    <a:moveTo>
                      <a:pt x="0" y="33905"/>
                    </a:moveTo>
                    <a:cubicBezTo>
                      <a:pt x="666" y="31574"/>
                      <a:pt x="1332" y="29132"/>
                      <a:pt x="2109" y="26801"/>
                    </a:cubicBezTo>
                    <a:cubicBezTo>
                      <a:pt x="7548" y="10706"/>
                      <a:pt x="22090" y="271"/>
                      <a:pt x="39739" y="49"/>
                    </a:cubicBezTo>
                    <a:cubicBezTo>
                      <a:pt x="47953" y="-62"/>
                      <a:pt x="56056" y="49"/>
                      <a:pt x="64271" y="49"/>
                    </a:cubicBezTo>
                    <a:cubicBezTo>
                      <a:pt x="170722" y="49"/>
                      <a:pt x="277285" y="49"/>
                      <a:pt x="383736" y="49"/>
                    </a:cubicBezTo>
                    <a:cubicBezTo>
                      <a:pt x="396168" y="49"/>
                      <a:pt x="406825" y="3712"/>
                      <a:pt x="415261" y="13148"/>
                    </a:cubicBezTo>
                    <a:cubicBezTo>
                      <a:pt x="431134" y="30797"/>
                      <a:pt x="428248" y="57105"/>
                      <a:pt x="408712" y="70425"/>
                    </a:cubicBezTo>
                    <a:cubicBezTo>
                      <a:pt x="382848" y="87963"/>
                      <a:pt x="356762" y="105169"/>
                      <a:pt x="330677" y="122485"/>
                    </a:cubicBezTo>
                    <a:cubicBezTo>
                      <a:pt x="299707" y="143131"/>
                      <a:pt x="268737" y="163778"/>
                      <a:pt x="237768" y="184424"/>
                    </a:cubicBezTo>
                    <a:cubicBezTo>
                      <a:pt x="220007" y="196302"/>
                      <a:pt x="205577" y="196302"/>
                      <a:pt x="187705" y="184424"/>
                    </a:cubicBezTo>
                    <a:cubicBezTo>
                      <a:pt x="133203" y="148016"/>
                      <a:pt x="78701" y="111496"/>
                      <a:pt x="23977" y="75309"/>
                    </a:cubicBezTo>
                    <a:cubicBezTo>
                      <a:pt x="12210" y="67650"/>
                      <a:pt x="2886" y="58881"/>
                      <a:pt x="0" y="44672"/>
                    </a:cubicBezTo>
                    <a:cubicBezTo>
                      <a:pt x="0" y="41120"/>
                      <a:pt x="0" y="37457"/>
                      <a:pt x="0" y="33905"/>
                    </a:cubicBezTo>
                    <a:close/>
                  </a:path>
                </a:pathLst>
              </a:custGeom>
              <a:grpFill/>
              <a:ln w="10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E14C9FB-E192-9019-ECE0-9F1E4E64CAE0}"/>
              </a:ext>
            </a:extLst>
          </p:cNvPr>
          <p:cNvSpPr txBox="1"/>
          <p:nvPr userDrawn="1"/>
        </p:nvSpPr>
        <p:spPr>
          <a:xfrm>
            <a:off x="6924812" y="2927882"/>
            <a:ext cx="4196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latin typeface="Poppins ExtraBold" panose="00000900000000000000" pitchFamily="2" charset="0"/>
                <a:cs typeface="Poppins ExtraBold" panose="00000900000000000000" pitchFamily="2" charset="0"/>
              </a:rPr>
              <a:t>Follow us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FCC1AE-28DE-0B80-7202-D3A5090AEA63}"/>
              </a:ext>
            </a:extLst>
          </p:cNvPr>
          <p:cNvGrpSpPr/>
          <p:nvPr userDrawn="1"/>
        </p:nvGrpSpPr>
        <p:grpSpPr>
          <a:xfrm>
            <a:off x="9278649" y="2370550"/>
            <a:ext cx="907309" cy="763026"/>
            <a:chOff x="9259423" y="1893398"/>
            <a:chExt cx="907309" cy="76302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5FF6CCF-787B-13A3-00F1-6E82D73DD7DA}"/>
                </a:ext>
              </a:extLst>
            </p:cNvPr>
            <p:cNvSpPr/>
            <p:nvPr/>
          </p:nvSpPr>
          <p:spPr>
            <a:xfrm rot="13850337">
              <a:off x="9331565" y="1821256"/>
              <a:ext cx="763026" cy="907309"/>
            </a:xfrm>
            <a:custGeom>
              <a:avLst/>
              <a:gdLst>
                <a:gd name="connsiteX0" fmla="*/ 677319 w 763026"/>
                <a:gd name="connsiteY0" fmla="*/ 766715 h 907309"/>
                <a:gd name="connsiteX1" fmla="*/ 140594 w 763026"/>
                <a:gd name="connsiteY1" fmla="*/ 821603 h 907309"/>
                <a:gd name="connsiteX2" fmla="*/ 85707 w 763026"/>
                <a:gd name="connsiteY2" fmla="*/ 284877 h 907309"/>
                <a:gd name="connsiteX3" fmla="*/ 202730 w 763026"/>
                <a:gd name="connsiteY3" fmla="*/ 188668 h 907309"/>
                <a:gd name="connsiteX4" fmla="*/ 253605 w 763026"/>
                <a:gd name="connsiteY4" fmla="*/ 167755 h 907309"/>
                <a:gd name="connsiteX5" fmla="*/ 350903 w 763026"/>
                <a:gd name="connsiteY5" fmla="*/ 0 h 907309"/>
                <a:gd name="connsiteX6" fmla="*/ 437872 w 763026"/>
                <a:gd name="connsiteY6" fmla="*/ 149948 h 907309"/>
                <a:gd name="connsiteX7" fmla="*/ 488359 w 763026"/>
                <a:gd name="connsiteY7" fmla="*/ 159459 h 907309"/>
                <a:gd name="connsiteX8" fmla="*/ 622432 w 763026"/>
                <a:gd name="connsiteY8" fmla="*/ 229989 h 907309"/>
                <a:gd name="connsiteX9" fmla="*/ 677319 w 763026"/>
                <a:gd name="connsiteY9" fmla="*/ 766715 h 9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026" h="907309">
                  <a:moveTo>
                    <a:pt x="677319" y="766715"/>
                  </a:moveTo>
                  <a:cubicBezTo>
                    <a:pt x="544263" y="930085"/>
                    <a:pt x="303962" y="954658"/>
                    <a:pt x="140594" y="821603"/>
                  </a:cubicBezTo>
                  <a:cubicBezTo>
                    <a:pt x="-22775" y="688547"/>
                    <a:pt x="-47349" y="448247"/>
                    <a:pt x="85707" y="284877"/>
                  </a:cubicBezTo>
                  <a:cubicBezTo>
                    <a:pt x="118971" y="244035"/>
                    <a:pt x="158938" y="211867"/>
                    <a:pt x="202730" y="188668"/>
                  </a:cubicBezTo>
                  <a:lnTo>
                    <a:pt x="253605" y="167755"/>
                  </a:lnTo>
                  <a:lnTo>
                    <a:pt x="350903" y="0"/>
                  </a:lnTo>
                  <a:lnTo>
                    <a:pt x="437872" y="149948"/>
                  </a:lnTo>
                  <a:lnTo>
                    <a:pt x="488359" y="159459"/>
                  </a:lnTo>
                  <a:cubicBezTo>
                    <a:pt x="535940" y="173313"/>
                    <a:pt x="581590" y="196725"/>
                    <a:pt x="622432" y="229989"/>
                  </a:cubicBezTo>
                  <a:cubicBezTo>
                    <a:pt x="785801" y="363045"/>
                    <a:pt x="810375" y="603345"/>
                    <a:pt x="677319" y="76671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E6B7AA-DF36-B119-BAA7-6FB67AA9B8B4}"/>
                </a:ext>
              </a:extLst>
            </p:cNvPr>
            <p:cNvSpPr txBox="1"/>
            <p:nvPr/>
          </p:nvSpPr>
          <p:spPr>
            <a:xfrm>
              <a:off x="9437411" y="1972505"/>
              <a:ext cx="6733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  <a:cs typeface="Poppins SemiBold" panose="00000700000000000000" pitchFamily="2" charset="0"/>
                </a:rPr>
                <a:t>Ctrl + Click</a:t>
              </a:r>
            </a:p>
          </p:txBody>
        </p:sp>
      </p:grpSp>
      <p:sp>
        <p:nvSpPr>
          <p:cNvPr id="26" name="Email">
            <a:extLst>
              <a:ext uri="{FF2B5EF4-FFF2-40B4-BE49-F238E27FC236}">
                <a16:creationId xmlns:a16="http://schemas.microsoft.com/office/drawing/2014/main" id="{1DBE47A2-2B1C-F6AA-E2E1-52B258BDF8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5200" y="3969919"/>
            <a:ext cx="3721100" cy="338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03972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D600-CCF3-0800-DBDE-0C2C52675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59EEA-B38E-6C40-F490-1F783DBEF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3238E-6C01-DCEC-0C3D-8EE200E42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9AB6-6406-4260-8B96-DDFAA540752A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D19AF-BE87-1F65-3EA1-570D9023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867F2-0DBA-B195-3875-4FA67B65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FE54-5584-4268-AF58-F7BBFC09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2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59E6-24B9-5A66-4D59-EB9088A8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FE99B-FCE7-0E09-B799-88B705514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B0411-BC83-9BE8-6C6C-1E5C5BDB8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9AB6-6406-4260-8B96-DDFAA540752A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1C122-926B-6F3D-D998-1E815322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B39A9-A4E2-3743-77C3-1393497B3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FE54-5584-4268-AF58-F7BBFC09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0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6EB54-9443-5F78-CAAD-94B8833AB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3D46B-581F-4E53-F9BE-E17D9F6FE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0F305-A8B2-7405-A07A-D76861B1C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81E89-A0F6-8047-2C5D-D987742E8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9AB6-6406-4260-8B96-DDFAA540752A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5B287-24F7-C821-EFDE-C41D16C88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7CEA0-AC47-D5FE-4DC9-DA8F4B25E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FE54-5584-4268-AF58-F7BBFC09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10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9886-CBD7-35DC-C44A-04439C68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F49BD-517A-BAA4-0CB1-37EE4B54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B597EA-FE30-BC48-4651-45147FB09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CB5290-96BB-6CBE-48A9-1D372A505B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DA87B8-A31D-4FA7-0E3D-CB0873871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56AF13-F1BE-08BD-84EF-C81F386B8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9AB6-6406-4260-8B96-DDFAA540752A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972D0F-5CB4-EAF6-1DAE-5818F890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7CFF11-DF56-BC08-FDAE-4C2127ABB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FE54-5584-4268-AF58-F7BBFC09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8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5295-A155-D7A5-095D-84F5698A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B2E2C9-AC0B-6C3F-5186-622FC9441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9AB6-6406-4260-8B96-DDFAA540752A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2FCBB-E241-E8CC-58CB-EF571EE97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3D7FB-8173-1E82-F304-A0DB0E5AB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FE54-5584-4268-AF58-F7BBFC09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5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5CAC81-5925-209B-50FE-EDAB2AC0B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9AB6-6406-4260-8B96-DDFAA540752A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CBC221-E66B-F6B4-1D7F-32EFB3F9D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1D093-41F9-F2A1-EE79-A4AABC1A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FE54-5584-4268-AF58-F7BBFC09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4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871D1-9FAE-2740-0B54-0AE56D929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A1F5-59CC-578A-F19E-CAAD907F1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F082E-DA31-10E1-0149-D78F52A90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F7F15-2ABB-FE11-F99C-3738B95E0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9AB6-6406-4260-8B96-DDFAA540752A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9378D-4EEA-05CE-87A2-D3B1E19D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C8D83-BA89-3012-D093-F2C04988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FE54-5584-4268-AF58-F7BBFC09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09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5454-E3CA-A280-EB66-C00B6FB43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434AE5-D6CF-FCC6-5C01-54D4AFF06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1F2F1-8DA0-F0EC-2079-8868DBDF1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476AA-4BF1-6BE0-F39B-A97F9EC4B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9AB6-6406-4260-8B96-DDFAA540752A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4EBA7-14DA-3155-F71F-77795F5D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BA4B6-1BC2-1A44-B26B-516602AC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FE54-5584-4268-AF58-F7BBFC09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53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6DADA6-6E8C-B128-EDF2-024742498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C5819-887B-CCF3-CC5C-0D809C026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32F08-8B5B-E89E-6662-7B8F866D19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9AB6-6406-4260-8B96-DDFAA540752A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5C954-03F9-D54C-C944-F6BF175B9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97500-7CD8-B3BE-3044-717D226F3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FFE54-5584-4268-AF58-F7BBFC091B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ERSONAL USE ONLY" hidden="1">
            <a:extLst>
              <a:ext uri="{FF2B5EF4-FFF2-40B4-BE49-F238E27FC236}">
                <a16:creationId xmlns:a16="http://schemas.microsoft.com/office/drawing/2014/main" id="{36BE56A2-F734-CE81-9B87-CBA62E3A73FE}"/>
              </a:ext>
            </a:extLst>
          </p:cNvPr>
          <p:cNvSpPr txBox="1"/>
          <p:nvPr userDrawn="1"/>
        </p:nvSpPr>
        <p:spPr>
          <a:xfrm>
            <a:off x="3788940" y="6948351"/>
            <a:ext cx="44152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Netflix Inspired PowerPoint by slideative</a:t>
            </a:r>
          </a:p>
          <a:p>
            <a:pPr algn="ctr"/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PERSONAL USE ONLY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B38BD-0537-783C-2166-0B6EDFF4B5C1}"/>
              </a:ext>
            </a:extLst>
          </p:cNvPr>
          <p:cNvSpPr txBox="1"/>
          <p:nvPr userDrawn="1"/>
        </p:nvSpPr>
        <p:spPr>
          <a:xfrm>
            <a:off x="3581400" y="7046888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+mn-lt"/>
                <a:cs typeface="Kanit Light" pitchFamily="2" charset="-34"/>
              </a:rPr>
              <a:t>‘Netflix Inspired’</a:t>
            </a:r>
          </a:p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+mn-lt"/>
                <a:cs typeface="Kanit Light" pitchFamily="2" charset="-34"/>
              </a:rPr>
              <a:t> PowerPoint Template by slideative</a:t>
            </a:r>
          </a:p>
        </p:txBody>
      </p:sp>
    </p:spTree>
    <p:extLst>
      <p:ext uri="{BB962C8B-B14F-4D97-AF65-F5344CB8AC3E}">
        <p14:creationId xmlns:p14="http://schemas.microsoft.com/office/powerpoint/2010/main" val="2485211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1EDCE855-5E68-9E2A-C39F-1682EDF3396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134" y="26257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76" r:id="rId3"/>
    <p:sldLayoutId id="214748367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svg"/><Relationship Id="rId7" Type="http://schemas.openxmlformats.org/officeDocument/2006/relationships/image" Target="../media/image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41.png"/><Relationship Id="rId4" Type="http://schemas.openxmlformats.org/officeDocument/2006/relationships/image" Target="../media/image6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openxmlformats.org/officeDocument/2006/relationships/image" Target="../media/image14.svg"/><Relationship Id="rId7" Type="http://schemas.openxmlformats.org/officeDocument/2006/relationships/image" Target="../media/image9.svg"/><Relationship Id="rId12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4.png"/><Relationship Id="rId5" Type="http://schemas.openxmlformats.org/officeDocument/2006/relationships/image" Target="../media/image7.svg"/><Relationship Id="rId10" Type="http://schemas.openxmlformats.org/officeDocument/2006/relationships/image" Target="../media/image43.png"/><Relationship Id="rId4" Type="http://schemas.openxmlformats.org/officeDocument/2006/relationships/image" Target="../media/image6.png"/><Relationship Id="rId9" Type="http://schemas.microsoft.com/office/2007/relationships/hdphoto" Target="../media/hdphoto7.wdp"/><Relationship Id="rId1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png"/><Relationship Id="rId3" Type="http://schemas.openxmlformats.org/officeDocument/2006/relationships/image" Target="../media/image14.svg"/><Relationship Id="rId7" Type="http://schemas.openxmlformats.org/officeDocument/2006/relationships/image" Target="../media/image9.svg"/><Relationship Id="rId12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50.png"/><Relationship Id="rId5" Type="http://schemas.openxmlformats.org/officeDocument/2006/relationships/image" Target="../media/image7.svg"/><Relationship Id="rId10" Type="http://schemas.openxmlformats.org/officeDocument/2006/relationships/image" Target="../media/image49.jpeg"/><Relationship Id="rId4" Type="http://schemas.openxmlformats.org/officeDocument/2006/relationships/image" Target="../media/image6.png"/><Relationship Id="rId9" Type="http://schemas.openxmlformats.org/officeDocument/2006/relationships/image" Target="../media/image48.png"/><Relationship Id="rId1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svg"/><Relationship Id="rId7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54.png"/><Relationship Id="rId4" Type="http://schemas.openxmlformats.org/officeDocument/2006/relationships/image" Target="../media/image10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4.svg"/><Relationship Id="rId7" Type="http://schemas.openxmlformats.org/officeDocument/2006/relationships/image" Target="../media/image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0.png"/><Relationship Id="rId5" Type="http://schemas.openxmlformats.org/officeDocument/2006/relationships/image" Target="../media/image7.svg"/><Relationship Id="rId10" Type="http://schemas.microsoft.com/office/2007/relationships/hdphoto" Target="../media/hdphoto8.wdp"/><Relationship Id="rId4" Type="http://schemas.openxmlformats.org/officeDocument/2006/relationships/image" Target="../media/image6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microsoft.com/office/2007/relationships/hdphoto" Target="../media/hdphoto10.wdp"/><Relationship Id="rId4" Type="http://schemas.openxmlformats.org/officeDocument/2006/relationships/image" Target="../media/image7.sv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6.png"/><Relationship Id="rId7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61.png"/><Relationship Id="rId4" Type="http://schemas.openxmlformats.org/officeDocument/2006/relationships/image" Target="../media/image7.sv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microsoft.com/office/2007/relationships/hdphoto" Target="../media/hdphoto13.wdp"/><Relationship Id="rId3" Type="http://schemas.microsoft.com/office/2007/relationships/hdphoto" Target="../media/hdphoto12.wdp"/><Relationship Id="rId7" Type="http://schemas.openxmlformats.org/officeDocument/2006/relationships/image" Target="../media/image8.png"/><Relationship Id="rId12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65.png"/><Relationship Id="rId5" Type="http://schemas.openxmlformats.org/officeDocument/2006/relationships/image" Target="../media/image6.png"/><Relationship Id="rId10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69.png"/><Relationship Id="rId3" Type="http://schemas.microsoft.com/office/2007/relationships/hdphoto" Target="../media/hdphoto12.wdp"/><Relationship Id="rId7" Type="http://schemas.openxmlformats.org/officeDocument/2006/relationships/image" Target="../media/image8.png"/><Relationship Id="rId12" Type="http://schemas.microsoft.com/office/2007/relationships/hdphoto" Target="../media/hdphoto14.wdp"/><Relationship Id="rId2" Type="http://schemas.openxmlformats.org/officeDocument/2006/relationships/image" Target="../media/image62.png"/><Relationship Id="rId16" Type="http://schemas.microsoft.com/office/2007/relationships/hdphoto" Target="../media/hdphoto1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68.png"/><Relationship Id="rId5" Type="http://schemas.openxmlformats.org/officeDocument/2006/relationships/image" Target="../media/image6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10.png"/><Relationship Id="rId9" Type="http://schemas.openxmlformats.org/officeDocument/2006/relationships/image" Target="../media/image67.png"/><Relationship Id="rId14" Type="http://schemas.microsoft.com/office/2007/relationships/hdphoto" Target="../media/hdphoto15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67.png"/><Relationship Id="rId3" Type="http://schemas.microsoft.com/office/2007/relationships/hdphoto" Target="../media/hdphoto12.wdp"/><Relationship Id="rId7" Type="http://schemas.openxmlformats.org/officeDocument/2006/relationships/image" Target="../media/image8.png"/><Relationship Id="rId12" Type="http://schemas.openxmlformats.org/officeDocument/2006/relationships/image" Target="../media/image72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71.png"/><Relationship Id="rId5" Type="http://schemas.openxmlformats.org/officeDocument/2006/relationships/image" Target="../media/image6.png"/><Relationship Id="rId15" Type="http://schemas.openxmlformats.org/officeDocument/2006/relationships/image" Target="../media/image74.svg"/><Relationship Id="rId10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65.png"/><Relationship Id="rId1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79.png"/><Relationship Id="rId3" Type="http://schemas.microsoft.com/office/2007/relationships/hdphoto" Target="../media/hdphoto12.wdp"/><Relationship Id="rId7" Type="http://schemas.openxmlformats.org/officeDocument/2006/relationships/image" Target="../media/image8.png"/><Relationship Id="rId12" Type="http://schemas.openxmlformats.org/officeDocument/2006/relationships/image" Target="../media/image78.svg"/><Relationship Id="rId2" Type="http://schemas.openxmlformats.org/officeDocument/2006/relationships/image" Target="../media/image62.png"/><Relationship Id="rId16" Type="http://schemas.openxmlformats.org/officeDocument/2006/relationships/image" Target="../media/image8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77.png"/><Relationship Id="rId5" Type="http://schemas.openxmlformats.org/officeDocument/2006/relationships/image" Target="../media/image6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4" Type="http://schemas.openxmlformats.org/officeDocument/2006/relationships/image" Target="../media/image10.png"/><Relationship Id="rId9" Type="http://schemas.openxmlformats.org/officeDocument/2006/relationships/image" Target="../media/image75.png"/><Relationship Id="rId14" Type="http://schemas.openxmlformats.org/officeDocument/2006/relationships/image" Target="../media/image80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sv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microsoft.com/office/2007/relationships/hdphoto" Target="../media/hdphoto3.wdp"/><Relationship Id="rId3" Type="http://schemas.openxmlformats.org/officeDocument/2006/relationships/image" Target="../media/image14.svg"/><Relationship Id="rId7" Type="http://schemas.openxmlformats.org/officeDocument/2006/relationships/image" Target="../media/image8.png"/><Relationship Id="rId12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microsoft.com/office/2007/relationships/hdphoto" Target="../media/hdphoto4.wdp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svg"/><Relationship Id="rId7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21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svg"/><Relationship Id="rId7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svg"/><Relationship Id="rId7" Type="http://schemas.openxmlformats.org/officeDocument/2006/relationships/image" Target="../media/image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openxmlformats.org/officeDocument/2006/relationships/image" Target="../media/image7.svg"/><Relationship Id="rId10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0.png"/><Relationship Id="rId3" Type="http://schemas.openxmlformats.org/officeDocument/2006/relationships/image" Target="../media/image14.svg"/><Relationship Id="rId7" Type="http://schemas.openxmlformats.org/officeDocument/2006/relationships/image" Target="../media/image9.svg"/><Relationship Id="rId12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6.wdp"/><Relationship Id="rId5" Type="http://schemas.openxmlformats.org/officeDocument/2006/relationships/image" Target="../media/image7.svg"/><Relationship Id="rId10" Type="http://schemas.openxmlformats.org/officeDocument/2006/relationships/image" Target="../media/image28.png"/><Relationship Id="rId4" Type="http://schemas.openxmlformats.org/officeDocument/2006/relationships/image" Target="../media/image6.pn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6.sv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microsoft.com/office/2007/relationships/hdphoto" Target="../media/hdphoto4.wdp"/><Relationship Id="rId2" Type="http://schemas.openxmlformats.org/officeDocument/2006/relationships/image" Target="../media/image3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4.svg"/><Relationship Id="rId5" Type="http://schemas.openxmlformats.org/officeDocument/2006/relationships/image" Target="../media/image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7.svg"/><Relationship Id="rId9" Type="http://schemas.openxmlformats.org/officeDocument/2006/relationships/image" Target="../media/image10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49212681-F56A-EB22-2801-5A799DFF07A1}"/>
              </a:ext>
            </a:extLst>
          </p:cNvPr>
          <p:cNvSpPr txBox="1"/>
          <p:nvPr/>
        </p:nvSpPr>
        <p:spPr>
          <a:xfrm>
            <a:off x="2108200" y="2497976"/>
            <a:ext cx="7975600" cy="1862048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3189"/>
              </a:avLst>
            </a:prstTxWarp>
            <a:spAutoFit/>
          </a:bodyPr>
          <a:lstStyle/>
          <a:p>
            <a:pPr algn="ctr"/>
            <a:r>
              <a:rPr lang="en-US" sz="11500" dirty="0">
                <a:solidFill>
                  <a:schemeClr val="accent2">
                    <a:lumMod val="75000"/>
                  </a:schemeClr>
                </a:solidFill>
                <a:latin typeface="Bebas neue" panose="020B0606020202050201" pitchFamily="34" charset="0"/>
                <a:ea typeface="Roboto Black" panose="02000000000000000000" pitchFamily="2" charset="0"/>
              </a:rPr>
              <a:t>SLIDEATIVE</a:t>
            </a:r>
          </a:p>
        </p:txBody>
      </p:sp>
      <p:pic>
        <p:nvPicPr>
          <p:cNvPr id="3" name="INTRO">
            <a:hlinkClick r:id="" action="ppaction://media"/>
            <a:extLst>
              <a:ext uri="{FF2B5EF4-FFF2-40B4-BE49-F238E27FC236}">
                <a16:creationId xmlns:a16="http://schemas.microsoft.com/office/drawing/2014/main" id="{E1FD22CD-0DD2-56A9-E736-B0FA3A8D24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3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3" grpId="0"/>
      <p:bldP spid="1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423F1-DBFD-C149-2AC6-C26479953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ackground 2">
            <a:extLst>
              <a:ext uri="{FF2B5EF4-FFF2-40B4-BE49-F238E27FC236}">
                <a16:creationId xmlns:a16="http://schemas.microsoft.com/office/drawing/2014/main" id="{8A91B780-5D57-D8D1-50ED-F1C96D046790}"/>
              </a:ext>
            </a:extLst>
          </p:cNvPr>
          <p:cNvSpPr/>
          <p:nvPr/>
        </p:nvSpPr>
        <p:spPr>
          <a:xfrm>
            <a:off x="0" y="-81609"/>
            <a:ext cx="12192000" cy="6858001"/>
          </a:xfrm>
          <a:prstGeom prst="rect">
            <a:avLst/>
          </a:prstGeom>
          <a:solidFill>
            <a:srgbClr val="0A0A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Icon 2" descr="Image with solid fill">
            <a:extLst>
              <a:ext uri="{FF2B5EF4-FFF2-40B4-BE49-F238E27FC236}">
                <a16:creationId xmlns:a16="http://schemas.microsoft.com/office/drawing/2014/main" id="{DF438EBC-1FDE-BE03-A1F4-3A726B6FA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38" y="3594447"/>
            <a:ext cx="666812" cy="666812"/>
          </a:xfrm>
          <a:prstGeom prst="rect">
            <a:avLst/>
          </a:prstGeom>
        </p:spPr>
      </p:pic>
      <p:sp>
        <p:nvSpPr>
          <p:cNvPr id="10" name="Top Bar">
            <a:extLst>
              <a:ext uri="{FF2B5EF4-FFF2-40B4-BE49-F238E27FC236}">
                <a16:creationId xmlns:a16="http://schemas.microsoft.com/office/drawing/2014/main" id="{8B14ADC9-754F-782F-DF66-08DFD89FD2D4}"/>
              </a:ext>
            </a:extLst>
          </p:cNvPr>
          <p:cNvSpPr/>
          <p:nvPr/>
        </p:nvSpPr>
        <p:spPr>
          <a:xfrm>
            <a:off x="0" y="-1"/>
            <a:ext cx="12192000" cy="7048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Search" descr="Magnifying glass with solid fill">
            <a:extLst>
              <a:ext uri="{FF2B5EF4-FFF2-40B4-BE49-F238E27FC236}">
                <a16:creationId xmlns:a16="http://schemas.microsoft.com/office/drawing/2014/main" id="{C3C8E1AF-0E6E-0699-8AD3-0880C1070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97924" y="240585"/>
            <a:ext cx="223675" cy="223675"/>
          </a:xfrm>
          <a:prstGeom prst="rect">
            <a:avLst/>
          </a:prstGeom>
        </p:spPr>
      </p:pic>
      <p:grpSp>
        <p:nvGrpSpPr>
          <p:cNvPr id="14" name="Cast">
            <a:extLst>
              <a:ext uri="{FF2B5EF4-FFF2-40B4-BE49-F238E27FC236}">
                <a16:creationId xmlns:a16="http://schemas.microsoft.com/office/drawing/2014/main" id="{7149EBEE-5FF2-436A-E1F5-B27F6814E0CA}"/>
              </a:ext>
            </a:extLst>
          </p:cNvPr>
          <p:cNvGrpSpPr/>
          <p:nvPr/>
        </p:nvGrpSpPr>
        <p:grpSpPr>
          <a:xfrm>
            <a:off x="10170582" y="262193"/>
            <a:ext cx="472018" cy="289990"/>
            <a:chOff x="9814982" y="326758"/>
            <a:chExt cx="472018" cy="28999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4C6EF4-E4B1-5EC5-4F92-041B967613A9}"/>
                </a:ext>
              </a:extLst>
            </p:cNvPr>
            <p:cNvSpPr/>
            <p:nvPr/>
          </p:nvSpPr>
          <p:spPr>
            <a:xfrm>
              <a:off x="10069483" y="333906"/>
              <a:ext cx="217517" cy="175679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CA8076B-ACDC-C58F-1EB6-8D15B208128E}"/>
                </a:ext>
              </a:extLst>
            </p:cNvPr>
            <p:cNvSpPr/>
            <p:nvPr/>
          </p:nvSpPr>
          <p:spPr>
            <a:xfrm>
              <a:off x="9814982" y="361949"/>
              <a:ext cx="400582" cy="187597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BE51B9DD-7828-7691-851F-36D22D594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700000">
              <a:off x="9964555" y="326758"/>
              <a:ext cx="289990" cy="289990"/>
            </a:xfrm>
            <a:prstGeom prst="rect">
              <a:avLst/>
            </a:prstGeom>
          </p:spPr>
        </p:pic>
      </p:grpSp>
      <p:grpSp>
        <p:nvGrpSpPr>
          <p:cNvPr id="18" name="Mr. Purple">
            <a:extLst>
              <a:ext uri="{FF2B5EF4-FFF2-40B4-BE49-F238E27FC236}">
                <a16:creationId xmlns:a16="http://schemas.microsoft.com/office/drawing/2014/main" id="{9B27E6C1-2BD4-96F3-267F-B4E0763A34DD}"/>
              </a:ext>
            </a:extLst>
          </p:cNvPr>
          <p:cNvGrpSpPr/>
          <p:nvPr/>
        </p:nvGrpSpPr>
        <p:grpSpPr>
          <a:xfrm>
            <a:off x="11589324" y="195261"/>
            <a:ext cx="314325" cy="314325"/>
            <a:chOff x="11589324" y="195261"/>
            <a:chExt cx="314325" cy="314325"/>
          </a:xfrm>
        </p:grpSpPr>
        <p:sp>
          <p:nvSpPr>
            <p:cNvPr id="19" name="User">
              <a:extLst>
                <a:ext uri="{FF2B5EF4-FFF2-40B4-BE49-F238E27FC236}">
                  <a16:creationId xmlns:a16="http://schemas.microsoft.com/office/drawing/2014/main" id="{D92F4B40-E452-A1B5-173C-CB76DF7B7A3C}"/>
                </a:ext>
              </a:extLst>
            </p:cNvPr>
            <p:cNvSpPr/>
            <p:nvPr/>
          </p:nvSpPr>
          <p:spPr>
            <a:xfrm>
              <a:off x="11589324" y="195261"/>
              <a:ext cx="314325" cy="314325"/>
            </a:xfrm>
            <a:prstGeom prst="roundRect">
              <a:avLst>
                <a:gd name="adj" fmla="val 6819"/>
              </a:avLst>
            </a:prstGeom>
            <a:solidFill>
              <a:srgbClr val="7C2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A02CF1C-6033-40AD-A62C-FFBF9ADC036C}"/>
                </a:ext>
              </a:extLst>
            </p:cNvPr>
            <p:cNvGrpSpPr/>
            <p:nvPr/>
          </p:nvGrpSpPr>
          <p:grpSpPr>
            <a:xfrm>
              <a:off x="11643963" y="214039"/>
              <a:ext cx="243683" cy="189048"/>
              <a:chOff x="1889124" y="2568795"/>
              <a:chExt cx="1448380" cy="112364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F6E1988-D74F-005B-50AE-279CF4F85C4B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53ACE3B-AFDD-7F9B-59FE-F5FBD0E8B788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FD2E6AC4-ACEE-EAAB-8E13-10AD728EAD74}"/>
                  </a:ext>
                </a:extLst>
              </p:cNvPr>
              <p:cNvSpPr/>
              <p:nvPr/>
            </p:nvSpPr>
            <p:spPr>
              <a:xfrm rot="7117880">
                <a:off x="2213858" y="2568795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97D6EF26-1313-15A6-68FB-DE346DD384B4}"/>
              </a:ext>
            </a:extLst>
          </p:cNvPr>
          <p:cNvSpPr txBox="1"/>
          <p:nvPr/>
        </p:nvSpPr>
        <p:spPr>
          <a:xfrm>
            <a:off x="1402067" y="246354"/>
            <a:ext cx="9803848" cy="61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sz="2400" dirty="0">
                <a:solidFill>
                  <a:srgbClr val="EF4444"/>
                </a:solidFill>
                <a:latin typeface="Kanit" panose="020B0604020202020204" charset="-34"/>
                <a:cs typeface="Kanit" panose="020B0604020202020204" charset="-34"/>
              </a:rPr>
              <a:t>Title Length Impact Analysis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F564C07-619D-29A5-AC16-AA63F772E8DC}"/>
              </a:ext>
            </a:extLst>
          </p:cNvPr>
          <p:cNvSpPr/>
          <p:nvPr/>
        </p:nvSpPr>
        <p:spPr>
          <a:xfrm>
            <a:off x="634822" y="1668326"/>
            <a:ext cx="5231958" cy="3032449"/>
          </a:xfrm>
          <a:prstGeom prst="roundRect">
            <a:avLst/>
          </a:prstGeom>
          <a:solidFill>
            <a:srgbClr val="11182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B98AB15-CAA1-F88A-0758-5BD59AD79E01}"/>
              </a:ext>
            </a:extLst>
          </p:cNvPr>
          <p:cNvSpPr txBox="1"/>
          <p:nvPr/>
        </p:nvSpPr>
        <p:spPr>
          <a:xfrm>
            <a:off x="1020166" y="1735074"/>
            <a:ext cx="3180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0" dirty="0">
                <a:solidFill>
                  <a:srgbClr val="F3F4F6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View Count By Title Length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DEDD2C-4442-AFF4-FEC5-17458FCBF514}"/>
              </a:ext>
            </a:extLst>
          </p:cNvPr>
          <p:cNvSpPr txBox="1"/>
          <p:nvPr/>
        </p:nvSpPr>
        <p:spPr>
          <a:xfrm>
            <a:off x="1106770" y="1976118"/>
            <a:ext cx="20981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50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Words range : 1 to 21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EDE887-6F32-1487-6EC2-C0859BAE7641}"/>
              </a:ext>
            </a:extLst>
          </p:cNvPr>
          <p:cNvSpPr txBox="1"/>
          <p:nvPr/>
        </p:nvSpPr>
        <p:spPr>
          <a:xfrm>
            <a:off x="1386383" y="764158"/>
            <a:ext cx="6102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Correlation between video title size and viewership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8ABBC09-224C-F035-4880-EB17B6D57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Titles shorter than 8 words contribute only 20% of the total views.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EF8F4D-C3C6-DD28-29BA-F85A60D64685}"/>
              </a:ext>
            </a:extLst>
          </p:cNvPr>
          <p:cNvSpPr txBox="1"/>
          <p:nvPr/>
        </p:nvSpPr>
        <p:spPr>
          <a:xfrm>
            <a:off x="840076" y="5002899"/>
            <a:ext cx="8130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accent2">
                    <a:lumMod val="7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Key Insights :</a:t>
            </a:r>
          </a:p>
          <a:p>
            <a:pPr algn="l"/>
            <a:endParaRPr lang="en-US" b="1" i="0" dirty="0">
              <a:solidFill>
                <a:schemeClr val="bg1">
                  <a:lumMod val="85000"/>
                </a:schemeClr>
              </a:solidFill>
              <a:effectLst/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>
                    <a:lumMod val="8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Titles with 8 to 15 words contribute for optimal viewer engagement.</a:t>
            </a:r>
          </a:p>
          <a:p>
            <a:pPr algn="l"/>
            <a:endParaRPr lang="en-US" sz="1400" dirty="0">
              <a:solidFill>
                <a:schemeClr val="bg1">
                  <a:lumMod val="8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>
                    <a:lumMod val="8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Titles longer than 15 words contribute to </a:t>
            </a:r>
            <a:r>
              <a:rPr lang="en-US" b="1" i="0" u="sng" dirty="0">
                <a:solidFill>
                  <a:schemeClr val="accent2">
                    <a:lumMod val="7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20%</a:t>
            </a:r>
            <a:r>
              <a:rPr lang="en-US" sz="1400" b="0" i="0" dirty="0">
                <a:solidFill>
                  <a:schemeClr val="bg1">
                    <a:lumMod val="8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of views.</a:t>
            </a:r>
            <a:endParaRPr lang="en-US" b="0" i="0" dirty="0">
              <a:solidFill>
                <a:schemeClr val="bg1">
                  <a:lumMod val="85000"/>
                </a:schemeClr>
              </a:solidFill>
              <a:effectLst/>
              <a:latin typeface="Kanit Light" panose="020B0604020202020204" charset="-34"/>
              <a:cs typeface="Kanit Light" panose="020B0604020202020204" charset="-34"/>
            </a:endParaRPr>
          </a:p>
          <a:p>
            <a:endParaRPr lang="en-IN" dirty="0">
              <a:solidFill>
                <a:schemeClr val="bg1">
                  <a:lumMod val="8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pic>
        <p:nvPicPr>
          <p:cNvPr id="3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A87AABAB-2652-59E7-C6F0-7112C0D63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18" y="154176"/>
            <a:ext cx="846808" cy="4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1A192E-3159-400C-565E-9D13619E5E40}"/>
              </a:ext>
            </a:extLst>
          </p:cNvPr>
          <p:cNvSpPr/>
          <p:nvPr/>
        </p:nvSpPr>
        <p:spPr>
          <a:xfrm>
            <a:off x="6191039" y="1689347"/>
            <a:ext cx="3813216" cy="3032449"/>
          </a:xfrm>
          <a:prstGeom prst="roundRect">
            <a:avLst/>
          </a:prstGeom>
          <a:solidFill>
            <a:srgbClr val="11182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19B7C6B7-E027-201F-5457-5330B6E47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81" y="2360443"/>
            <a:ext cx="4904358" cy="223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9E3990E-7A8B-663D-3FCF-4023722B5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354" y="2437203"/>
            <a:ext cx="2763057" cy="205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8D706B-0607-0432-9D1C-C4A8E6706B2B}"/>
              </a:ext>
            </a:extLst>
          </p:cNvPr>
          <p:cNvSpPr txBox="1"/>
          <p:nvPr/>
        </p:nvSpPr>
        <p:spPr>
          <a:xfrm>
            <a:off x="6489602" y="4094036"/>
            <a:ext cx="1118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9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Medium</a:t>
            </a:r>
          </a:p>
          <a:p>
            <a:r>
              <a:rPr lang="en-IN" sz="1100" dirty="0">
                <a:solidFill>
                  <a:schemeClr val="bg1">
                    <a:lumMod val="9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(8-15)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8C46F-C6B2-91BE-3C11-38C3F7D552D0}"/>
              </a:ext>
            </a:extLst>
          </p:cNvPr>
          <p:cNvSpPr txBox="1"/>
          <p:nvPr/>
        </p:nvSpPr>
        <p:spPr>
          <a:xfrm>
            <a:off x="7936847" y="2230708"/>
            <a:ext cx="1118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9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Short</a:t>
            </a:r>
          </a:p>
          <a:p>
            <a:r>
              <a:rPr lang="en-IN" sz="1100" dirty="0">
                <a:solidFill>
                  <a:schemeClr val="bg1">
                    <a:lumMod val="9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(&lt;=7)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C302F1-37DD-5E90-C249-D6A18E09B4AB}"/>
              </a:ext>
            </a:extLst>
          </p:cNvPr>
          <p:cNvSpPr txBox="1"/>
          <p:nvPr/>
        </p:nvSpPr>
        <p:spPr>
          <a:xfrm>
            <a:off x="8689097" y="2516672"/>
            <a:ext cx="1118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9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Large</a:t>
            </a:r>
          </a:p>
          <a:p>
            <a:r>
              <a:rPr lang="en-IN" sz="1100" dirty="0">
                <a:solidFill>
                  <a:schemeClr val="bg1">
                    <a:lumMod val="9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(&gt;15)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091DE-6DA4-36BF-4961-0E3E85581579}"/>
              </a:ext>
            </a:extLst>
          </p:cNvPr>
          <p:cNvSpPr txBox="1"/>
          <p:nvPr/>
        </p:nvSpPr>
        <p:spPr>
          <a:xfrm>
            <a:off x="6489602" y="1798340"/>
            <a:ext cx="3180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0" dirty="0">
                <a:solidFill>
                  <a:srgbClr val="F3F4F6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Title length Distribution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32A50CD-2DC5-BC68-3C11-5C98AD54287E}"/>
              </a:ext>
            </a:extLst>
          </p:cNvPr>
          <p:cNvSpPr/>
          <p:nvPr/>
        </p:nvSpPr>
        <p:spPr>
          <a:xfrm>
            <a:off x="10297095" y="2075602"/>
            <a:ext cx="1576270" cy="91721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48639-5F31-2654-B76C-CA406AF9A88D}"/>
              </a:ext>
            </a:extLst>
          </p:cNvPr>
          <p:cNvSpPr txBox="1"/>
          <p:nvPr/>
        </p:nvSpPr>
        <p:spPr>
          <a:xfrm>
            <a:off x="10699904" y="2116563"/>
            <a:ext cx="821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77.31%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14AE22-65C2-9CC3-1476-B793B8253165}"/>
              </a:ext>
            </a:extLst>
          </p:cNvPr>
          <p:cNvSpPr txBox="1"/>
          <p:nvPr/>
        </p:nvSpPr>
        <p:spPr>
          <a:xfrm>
            <a:off x="10516944" y="2488636"/>
            <a:ext cx="12929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Optimal length (8-15 words)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EB30746-4A44-C54E-1B9D-86FFC835D9AD}"/>
              </a:ext>
            </a:extLst>
          </p:cNvPr>
          <p:cNvSpPr/>
          <p:nvPr/>
        </p:nvSpPr>
        <p:spPr>
          <a:xfrm>
            <a:off x="10321626" y="3376762"/>
            <a:ext cx="1576270" cy="91721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89F0B9-19D6-6506-D0BB-42ED66239E5F}"/>
              </a:ext>
            </a:extLst>
          </p:cNvPr>
          <p:cNvSpPr txBox="1"/>
          <p:nvPr/>
        </p:nvSpPr>
        <p:spPr>
          <a:xfrm>
            <a:off x="10670204" y="3392821"/>
            <a:ext cx="821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13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18BCD9-ADC4-5D1F-6851-A64AF5418E59}"/>
              </a:ext>
            </a:extLst>
          </p:cNvPr>
          <p:cNvSpPr txBox="1"/>
          <p:nvPr/>
        </p:nvSpPr>
        <p:spPr>
          <a:xfrm>
            <a:off x="10453855" y="3749264"/>
            <a:ext cx="1292978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IN" sz="11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Ideal word </a:t>
            </a:r>
          </a:p>
          <a:p>
            <a:pPr algn="ctr"/>
            <a:r>
              <a:rPr lang="en-IN" sz="11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21627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2A28-1980-DF5A-733A-EEE48A9FE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con 4" descr="Image with solid fill">
            <a:extLst>
              <a:ext uri="{FF2B5EF4-FFF2-40B4-BE49-F238E27FC236}">
                <a16:creationId xmlns:a16="http://schemas.microsoft.com/office/drawing/2014/main" id="{30DF13E1-30C5-B9DF-4615-92ED91B48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2714" y="3594447"/>
            <a:ext cx="666812" cy="666812"/>
          </a:xfrm>
          <a:prstGeom prst="rect">
            <a:avLst/>
          </a:prstGeom>
        </p:spPr>
      </p:pic>
      <p:pic>
        <p:nvPicPr>
          <p:cNvPr id="37" name="Icon 3" descr="Image with solid fill">
            <a:extLst>
              <a:ext uri="{FF2B5EF4-FFF2-40B4-BE49-F238E27FC236}">
                <a16:creationId xmlns:a16="http://schemas.microsoft.com/office/drawing/2014/main" id="{E7C7BE13-48EC-854B-D9C4-8AAF8C861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7326" y="3594447"/>
            <a:ext cx="666812" cy="666812"/>
          </a:xfrm>
          <a:prstGeom prst="rect">
            <a:avLst/>
          </a:prstGeom>
        </p:spPr>
      </p:pic>
      <p:pic>
        <p:nvPicPr>
          <p:cNvPr id="36" name="Icon 2" descr="Image with solid fill">
            <a:extLst>
              <a:ext uri="{FF2B5EF4-FFF2-40B4-BE49-F238E27FC236}">
                <a16:creationId xmlns:a16="http://schemas.microsoft.com/office/drawing/2014/main" id="{7D0730FB-C8BE-A61C-1FB6-F7C1A1D29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38" y="3594447"/>
            <a:ext cx="666812" cy="666812"/>
          </a:xfrm>
          <a:prstGeom prst="rect">
            <a:avLst/>
          </a:prstGeom>
        </p:spPr>
      </p:pic>
      <p:sp>
        <p:nvSpPr>
          <p:cNvPr id="27" name="Background 2">
            <a:extLst>
              <a:ext uri="{FF2B5EF4-FFF2-40B4-BE49-F238E27FC236}">
                <a16:creationId xmlns:a16="http://schemas.microsoft.com/office/drawing/2014/main" id="{86F0FD2B-0D5B-DB2B-3A5D-0BF51D34B99B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A0A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op Bar">
            <a:extLst>
              <a:ext uri="{FF2B5EF4-FFF2-40B4-BE49-F238E27FC236}">
                <a16:creationId xmlns:a16="http://schemas.microsoft.com/office/drawing/2014/main" id="{0375F231-8836-4EE5-96AE-CFCD1347DF3A}"/>
              </a:ext>
            </a:extLst>
          </p:cNvPr>
          <p:cNvSpPr/>
          <p:nvPr/>
        </p:nvSpPr>
        <p:spPr>
          <a:xfrm>
            <a:off x="0" y="-1"/>
            <a:ext cx="12192000" cy="7048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Search" descr="Magnifying glass with solid fill">
            <a:extLst>
              <a:ext uri="{FF2B5EF4-FFF2-40B4-BE49-F238E27FC236}">
                <a16:creationId xmlns:a16="http://schemas.microsoft.com/office/drawing/2014/main" id="{0B1379F2-76E1-C37E-E2AB-2601EABC8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97924" y="240585"/>
            <a:ext cx="223675" cy="223675"/>
          </a:xfrm>
          <a:prstGeom prst="rect">
            <a:avLst/>
          </a:prstGeom>
        </p:spPr>
      </p:pic>
      <p:grpSp>
        <p:nvGrpSpPr>
          <p:cNvPr id="14" name="Cast">
            <a:extLst>
              <a:ext uri="{FF2B5EF4-FFF2-40B4-BE49-F238E27FC236}">
                <a16:creationId xmlns:a16="http://schemas.microsoft.com/office/drawing/2014/main" id="{2B80E028-BED7-E46A-AB5F-0E98E3796D5C}"/>
              </a:ext>
            </a:extLst>
          </p:cNvPr>
          <p:cNvGrpSpPr/>
          <p:nvPr/>
        </p:nvGrpSpPr>
        <p:grpSpPr>
          <a:xfrm>
            <a:off x="10170582" y="262193"/>
            <a:ext cx="472018" cy="289990"/>
            <a:chOff x="9814982" y="326758"/>
            <a:chExt cx="472018" cy="28999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5DAC610-182B-2DAB-BFD7-8EC30587D7D7}"/>
                </a:ext>
              </a:extLst>
            </p:cNvPr>
            <p:cNvSpPr/>
            <p:nvPr/>
          </p:nvSpPr>
          <p:spPr>
            <a:xfrm>
              <a:off x="10069483" y="333906"/>
              <a:ext cx="217517" cy="175679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52C7DB1-79D2-645E-3CF4-1A5BFB361AEE}"/>
                </a:ext>
              </a:extLst>
            </p:cNvPr>
            <p:cNvSpPr/>
            <p:nvPr/>
          </p:nvSpPr>
          <p:spPr>
            <a:xfrm>
              <a:off x="9814982" y="361949"/>
              <a:ext cx="400582" cy="187597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B13783C6-7629-31C7-7DCE-AC5BB65B6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700000">
              <a:off x="9964555" y="326758"/>
              <a:ext cx="289990" cy="289990"/>
            </a:xfrm>
            <a:prstGeom prst="rect">
              <a:avLst/>
            </a:prstGeom>
          </p:spPr>
        </p:pic>
      </p:grpSp>
      <p:grpSp>
        <p:nvGrpSpPr>
          <p:cNvPr id="18" name="Mr. Purple">
            <a:extLst>
              <a:ext uri="{FF2B5EF4-FFF2-40B4-BE49-F238E27FC236}">
                <a16:creationId xmlns:a16="http://schemas.microsoft.com/office/drawing/2014/main" id="{65E64CEF-F891-EE02-2DA8-F06F2EF71DCC}"/>
              </a:ext>
            </a:extLst>
          </p:cNvPr>
          <p:cNvGrpSpPr/>
          <p:nvPr/>
        </p:nvGrpSpPr>
        <p:grpSpPr>
          <a:xfrm>
            <a:off x="11589324" y="195261"/>
            <a:ext cx="314325" cy="314325"/>
            <a:chOff x="11589324" y="195261"/>
            <a:chExt cx="314325" cy="314325"/>
          </a:xfrm>
        </p:grpSpPr>
        <p:sp>
          <p:nvSpPr>
            <p:cNvPr id="19" name="User">
              <a:extLst>
                <a:ext uri="{FF2B5EF4-FFF2-40B4-BE49-F238E27FC236}">
                  <a16:creationId xmlns:a16="http://schemas.microsoft.com/office/drawing/2014/main" id="{3ADA50E0-283A-1CE8-D5C6-A8C02C1215DB}"/>
                </a:ext>
              </a:extLst>
            </p:cNvPr>
            <p:cNvSpPr/>
            <p:nvPr/>
          </p:nvSpPr>
          <p:spPr>
            <a:xfrm>
              <a:off x="11589324" y="195261"/>
              <a:ext cx="314325" cy="314325"/>
            </a:xfrm>
            <a:prstGeom prst="roundRect">
              <a:avLst>
                <a:gd name="adj" fmla="val 6819"/>
              </a:avLst>
            </a:prstGeom>
            <a:solidFill>
              <a:srgbClr val="7C2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0DFFF23-3A9C-D7A0-096D-C2A8142CE146}"/>
                </a:ext>
              </a:extLst>
            </p:cNvPr>
            <p:cNvGrpSpPr/>
            <p:nvPr/>
          </p:nvGrpSpPr>
          <p:grpSpPr>
            <a:xfrm>
              <a:off x="11643963" y="214039"/>
              <a:ext cx="243683" cy="189048"/>
              <a:chOff x="1889124" y="2568795"/>
              <a:chExt cx="1448380" cy="112364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3A1E590-50DB-E814-C838-70C29B151189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135C434-F38E-B9F4-7B75-1734553E8AAF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3514540D-713A-3FDE-BB1A-83545F501702}"/>
                  </a:ext>
                </a:extLst>
              </p:cNvPr>
              <p:cNvSpPr/>
              <p:nvPr/>
            </p:nvSpPr>
            <p:spPr>
              <a:xfrm rot="7117880">
                <a:off x="2213858" y="2568795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A5820C83-0FCC-BE91-1153-9A13AB9228AA}"/>
              </a:ext>
            </a:extLst>
          </p:cNvPr>
          <p:cNvSpPr txBox="1"/>
          <p:nvPr/>
        </p:nvSpPr>
        <p:spPr>
          <a:xfrm>
            <a:off x="1112865" y="245211"/>
            <a:ext cx="7454873" cy="61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sz="2400" dirty="0">
                <a:solidFill>
                  <a:srgbClr val="EF4444"/>
                </a:solidFill>
                <a:latin typeface="Kanit" panose="020B0604020202020204" charset="-34"/>
                <a:cs typeface="Kanit" panose="020B0604020202020204" charset="-34"/>
              </a:rPr>
              <a:t>Videos views Distribution Analysis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D0B34B8-A1B1-9061-C4A0-823819B24BCB}"/>
              </a:ext>
            </a:extLst>
          </p:cNvPr>
          <p:cNvSpPr/>
          <p:nvPr/>
        </p:nvSpPr>
        <p:spPr>
          <a:xfrm>
            <a:off x="874147" y="1639007"/>
            <a:ext cx="5498911" cy="4724471"/>
          </a:xfrm>
          <a:prstGeom prst="roundRect">
            <a:avLst/>
          </a:prstGeom>
          <a:solidFill>
            <a:srgbClr val="111827"/>
          </a:solidFill>
          <a:ln>
            <a:solidFill>
              <a:srgbClr val="1F29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29DCC9-04F5-5276-1631-19994039BCF8}"/>
              </a:ext>
            </a:extLst>
          </p:cNvPr>
          <p:cNvSpPr txBox="1"/>
          <p:nvPr/>
        </p:nvSpPr>
        <p:spPr>
          <a:xfrm>
            <a:off x="1299165" y="1742414"/>
            <a:ext cx="3806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0" dirty="0">
                <a:solidFill>
                  <a:srgbClr val="F3F4F6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Views Distribution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59B69C-DC9C-CAC5-DA5B-4F2F942C4A00}"/>
              </a:ext>
            </a:extLst>
          </p:cNvPr>
          <p:cNvSpPr txBox="1"/>
          <p:nvPr/>
        </p:nvSpPr>
        <p:spPr>
          <a:xfrm>
            <a:off x="1299165" y="2043670"/>
            <a:ext cx="209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Range: 0 to 888 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89DF6-1BF9-1446-4E5A-47B9F4AE90F7}"/>
              </a:ext>
            </a:extLst>
          </p:cNvPr>
          <p:cNvSpPr txBox="1"/>
          <p:nvPr/>
        </p:nvSpPr>
        <p:spPr>
          <a:xfrm>
            <a:off x="1153645" y="765433"/>
            <a:ext cx="6102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Viewership patterns across total video content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9F911C4-9BAB-2DED-875C-4360DB74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70" y="2611256"/>
            <a:ext cx="4963906" cy="344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4C752A-C9F7-2294-4A34-F1FE40E7A670}"/>
              </a:ext>
            </a:extLst>
          </p:cNvPr>
          <p:cNvSpPr txBox="1"/>
          <p:nvPr/>
        </p:nvSpPr>
        <p:spPr>
          <a:xfrm>
            <a:off x="3445901" y="5710020"/>
            <a:ext cx="457473" cy="246221"/>
          </a:xfrm>
          <a:prstGeom prst="rect">
            <a:avLst/>
          </a:prstGeom>
          <a:solidFill>
            <a:srgbClr val="111827"/>
          </a:solidFill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</a:rPr>
              <a:t>10K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33A11-9426-CAF7-3007-5CC714DF7715}"/>
              </a:ext>
            </a:extLst>
          </p:cNvPr>
          <p:cNvSpPr txBox="1"/>
          <p:nvPr/>
        </p:nvSpPr>
        <p:spPr>
          <a:xfrm>
            <a:off x="2571754" y="5710021"/>
            <a:ext cx="542719" cy="246221"/>
          </a:xfrm>
          <a:prstGeom prst="rect">
            <a:avLst/>
          </a:prstGeom>
          <a:solidFill>
            <a:srgbClr val="111827"/>
          </a:solidFill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DF870-279E-37DD-3CE5-FF3BFC4EFCF6}"/>
              </a:ext>
            </a:extLst>
          </p:cNvPr>
          <p:cNvSpPr txBox="1"/>
          <p:nvPr/>
        </p:nvSpPr>
        <p:spPr>
          <a:xfrm>
            <a:off x="4369333" y="5710020"/>
            <a:ext cx="429867" cy="248353"/>
          </a:xfrm>
          <a:prstGeom prst="rect">
            <a:avLst/>
          </a:prstGeom>
          <a:solidFill>
            <a:srgbClr val="111827"/>
          </a:solidFill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</a:rPr>
              <a:t>1 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32D84-68DD-E12C-6572-0F6CCF6C45AA}"/>
              </a:ext>
            </a:extLst>
          </p:cNvPr>
          <p:cNvSpPr txBox="1"/>
          <p:nvPr/>
        </p:nvSpPr>
        <p:spPr>
          <a:xfrm>
            <a:off x="5130628" y="5710020"/>
            <a:ext cx="542719" cy="246221"/>
          </a:xfrm>
          <a:prstGeom prst="rect">
            <a:avLst/>
          </a:prstGeom>
          <a:solidFill>
            <a:srgbClr val="111827"/>
          </a:solidFill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</a:rPr>
              <a:t>100 M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41B12BD-BFAB-8A49-F2BF-CD2FB01EEF46}"/>
              </a:ext>
            </a:extLst>
          </p:cNvPr>
          <p:cNvSpPr/>
          <p:nvPr/>
        </p:nvSpPr>
        <p:spPr>
          <a:xfrm>
            <a:off x="6674715" y="1639007"/>
            <a:ext cx="2441293" cy="124415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5E142-802B-7CA9-35BE-86AFACE6AC6B}"/>
              </a:ext>
            </a:extLst>
          </p:cNvPr>
          <p:cNvSpPr txBox="1"/>
          <p:nvPr/>
        </p:nvSpPr>
        <p:spPr>
          <a:xfrm>
            <a:off x="6726665" y="1704514"/>
            <a:ext cx="209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Content Success Rate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565AD6-B248-1878-D81E-E41E8D98C350}"/>
              </a:ext>
            </a:extLst>
          </p:cNvPr>
          <p:cNvSpPr txBox="1"/>
          <p:nvPr/>
        </p:nvSpPr>
        <p:spPr>
          <a:xfrm>
            <a:off x="6818580" y="2069278"/>
            <a:ext cx="85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Kanit Light" panose="020B0604020202020204" charset="-34"/>
                <a:cs typeface="Kanit Light" panose="020B0604020202020204" charset="-34"/>
              </a:rPr>
              <a:t>24%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8AAD27-EC4B-B076-FFB7-F6C693CFCF21}"/>
              </a:ext>
            </a:extLst>
          </p:cNvPr>
          <p:cNvSpPr txBox="1"/>
          <p:nvPr/>
        </p:nvSpPr>
        <p:spPr>
          <a:xfrm>
            <a:off x="6779471" y="2500555"/>
            <a:ext cx="2575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Content reaching over 1M views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677DD61-49CB-5941-FACB-7302A37E3B8F}"/>
              </a:ext>
            </a:extLst>
          </p:cNvPr>
          <p:cNvSpPr/>
          <p:nvPr/>
        </p:nvSpPr>
        <p:spPr>
          <a:xfrm>
            <a:off x="9368629" y="1619116"/>
            <a:ext cx="2441293" cy="124415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0A9090-614F-5ACA-78FD-6A63D71A0371}"/>
              </a:ext>
            </a:extLst>
          </p:cNvPr>
          <p:cNvSpPr txBox="1"/>
          <p:nvPr/>
        </p:nvSpPr>
        <p:spPr>
          <a:xfrm>
            <a:off x="9495904" y="1688494"/>
            <a:ext cx="209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Most View range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59C4CA-55DE-72CE-6EC4-FF8611965735}"/>
              </a:ext>
            </a:extLst>
          </p:cNvPr>
          <p:cNvSpPr txBox="1"/>
          <p:nvPr/>
        </p:nvSpPr>
        <p:spPr>
          <a:xfrm>
            <a:off x="9505851" y="2080968"/>
            <a:ext cx="1492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Kanit Light" panose="020B0604020202020204" charset="-34"/>
                <a:cs typeface="Kanit Light" panose="020B0604020202020204" charset="-34"/>
              </a:rPr>
              <a:t>10K-1M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6AF50C-F9D6-37FE-1E70-CB6BC6E05AD4}"/>
              </a:ext>
            </a:extLst>
          </p:cNvPr>
          <p:cNvSpPr txBox="1"/>
          <p:nvPr/>
        </p:nvSpPr>
        <p:spPr>
          <a:xfrm>
            <a:off x="9528067" y="2478803"/>
            <a:ext cx="2575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Occupy about 75%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18E7AD0-DAEB-89F7-F6CB-EEA61AE3FEF8}"/>
              </a:ext>
            </a:extLst>
          </p:cNvPr>
          <p:cNvSpPr/>
          <p:nvPr/>
        </p:nvSpPr>
        <p:spPr>
          <a:xfrm>
            <a:off x="6674715" y="3222972"/>
            <a:ext cx="5135208" cy="124415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0743361-2626-44B8-B4E9-61C89101030E}"/>
              </a:ext>
            </a:extLst>
          </p:cNvPr>
          <p:cNvSpPr/>
          <p:nvPr/>
        </p:nvSpPr>
        <p:spPr>
          <a:xfrm>
            <a:off x="6726664" y="4828657"/>
            <a:ext cx="5113029" cy="124415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 i="0" dirty="0">
                <a:solidFill>
                  <a:schemeClr val="bg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            Audience Reach</a:t>
            </a:r>
          </a:p>
          <a:p>
            <a:pPr algn="l"/>
            <a:endParaRPr lang="en-US" sz="1400" b="1" i="0" dirty="0">
              <a:solidFill>
                <a:schemeClr val="bg1"/>
              </a:solidFill>
              <a:effectLst/>
              <a:latin typeface="Kanit Light" panose="020B0604020202020204" charset="-34"/>
              <a:cs typeface="Kanit Light" panose="020B0604020202020204" charset="-34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bg1">
                    <a:lumMod val="7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Viral content (7 videos) drives exceptional engagement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    </a:t>
            </a:r>
            <a:r>
              <a:rPr lang="en-US" sz="1200" b="0" i="0" dirty="0">
                <a:solidFill>
                  <a:schemeClr val="bg1">
                    <a:lumMod val="7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Strong mid-tier performance with 3,800 videos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    </a:t>
            </a:r>
            <a:r>
              <a:rPr lang="en-US" sz="1200" b="0" i="0" dirty="0">
                <a:solidFill>
                  <a:schemeClr val="bg1">
                    <a:lumMod val="7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98.95% of content reaches over 10K view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CDE340-498E-77BE-9C62-7D5BA944C6EC}"/>
              </a:ext>
            </a:extLst>
          </p:cNvPr>
          <p:cNvSpPr txBox="1"/>
          <p:nvPr/>
        </p:nvSpPr>
        <p:spPr>
          <a:xfrm>
            <a:off x="6818580" y="3280993"/>
            <a:ext cx="47707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chemeClr val="bg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       Content Performance</a:t>
            </a:r>
          </a:p>
          <a:p>
            <a:pPr algn="l"/>
            <a:endParaRPr lang="en-US" sz="1400" b="1" i="0" dirty="0">
              <a:solidFill>
                <a:schemeClr val="bg1">
                  <a:lumMod val="75000"/>
                </a:schemeClr>
              </a:solidFill>
              <a:effectLst/>
              <a:latin typeface="Kanit Light" panose="020B0604020202020204" charset="-34"/>
              <a:cs typeface="Kanit Light" panose="020B0604020202020204" charset="-34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chemeClr val="bg1">
                    <a:lumMod val="7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Core performing content (10K-1M views) represents 75% of library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chemeClr val="bg1">
                    <a:lumMod val="7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High-impact content (&gt;1M views) makes up 23.95%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Only 53 videos (1.02%) underperform.</a:t>
            </a:r>
            <a:br>
              <a:rPr lang="en-US" sz="1100" b="0" i="0" dirty="0">
                <a:solidFill>
                  <a:schemeClr val="bg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</a:br>
            <a:endParaRPr lang="en-IN" sz="1100" dirty="0">
              <a:solidFill>
                <a:schemeClr val="bg1"/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1D38C0A-E5F3-87DA-FED9-CCED7AA7B0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611" y="4927930"/>
            <a:ext cx="310594" cy="31149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143B998-CAC8-D1EC-96F0-8E758C5126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22" y="3291913"/>
            <a:ext cx="381053" cy="36200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F77DF70-98B5-E916-B8C5-3C561B651F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006" y="1688494"/>
            <a:ext cx="381053" cy="34294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C423970-0610-64AF-B9C7-BE89696F15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315" y="1679077"/>
            <a:ext cx="356489" cy="308500"/>
          </a:xfrm>
          <a:prstGeom prst="rect">
            <a:avLst/>
          </a:prstGeom>
        </p:spPr>
      </p:pic>
      <p:pic>
        <p:nvPicPr>
          <p:cNvPr id="5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65B33A8B-5940-1762-57F0-61FEAE7BC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18" y="154176"/>
            <a:ext cx="846808" cy="4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86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B2489-E8BB-0D9A-09EE-A749939DB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con 4" descr="Image with solid fill">
            <a:extLst>
              <a:ext uri="{FF2B5EF4-FFF2-40B4-BE49-F238E27FC236}">
                <a16:creationId xmlns:a16="http://schemas.microsoft.com/office/drawing/2014/main" id="{62E1E5A4-F25D-6DB1-8B59-00ED66534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2714" y="3594447"/>
            <a:ext cx="666812" cy="666812"/>
          </a:xfrm>
          <a:prstGeom prst="rect">
            <a:avLst/>
          </a:prstGeom>
        </p:spPr>
      </p:pic>
      <p:pic>
        <p:nvPicPr>
          <p:cNvPr id="37" name="Icon 3" descr="Image with solid fill">
            <a:extLst>
              <a:ext uri="{FF2B5EF4-FFF2-40B4-BE49-F238E27FC236}">
                <a16:creationId xmlns:a16="http://schemas.microsoft.com/office/drawing/2014/main" id="{8DA6DB28-3450-1070-6547-8D6467FCA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7326" y="3594447"/>
            <a:ext cx="666812" cy="666812"/>
          </a:xfrm>
          <a:prstGeom prst="rect">
            <a:avLst/>
          </a:prstGeom>
        </p:spPr>
      </p:pic>
      <p:pic>
        <p:nvPicPr>
          <p:cNvPr id="36" name="Icon 2" descr="Image with solid fill">
            <a:extLst>
              <a:ext uri="{FF2B5EF4-FFF2-40B4-BE49-F238E27FC236}">
                <a16:creationId xmlns:a16="http://schemas.microsoft.com/office/drawing/2014/main" id="{9F55A040-BBE7-2734-8BB4-9B0EF072C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38" y="3594447"/>
            <a:ext cx="666812" cy="666812"/>
          </a:xfrm>
          <a:prstGeom prst="rect">
            <a:avLst/>
          </a:prstGeom>
        </p:spPr>
      </p:pic>
      <p:sp>
        <p:nvSpPr>
          <p:cNvPr id="27" name="Background 2">
            <a:extLst>
              <a:ext uri="{FF2B5EF4-FFF2-40B4-BE49-F238E27FC236}">
                <a16:creationId xmlns:a16="http://schemas.microsoft.com/office/drawing/2014/main" id="{B570B9DE-E3A7-C435-CBF8-413D4197E6B6}"/>
              </a:ext>
            </a:extLst>
          </p:cNvPr>
          <p:cNvSpPr/>
          <p:nvPr/>
        </p:nvSpPr>
        <p:spPr>
          <a:xfrm>
            <a:off x="0" y="-135468"/>
            <a:ext cx="12199003" cy="6993468"/>
          </a:xfrm>
          <a:prstGeom prst="rect">
            <a:avLst/>
          </a:prstGeom>
          <a:solidFill>
            <a:srgbClr val="0A0A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op Bar">
            <a:extLst>
              <a:ext uri="{FF2B5EF4-FFF2-40B4-BE49-F238E27FC236}">
                <a16:creationId xmlns:a16="http://schemas.microsoft.com/office/drawing/2014/main" id="{D2E08FE3-6804-8856-2ADB-F5DB08C16852}"/>
              </a:ext>
            </a:extLst>
          </p:cNvPr>
          <p:cNvSpPr/>
          <p:nvPr/>
        </p:nvSpPr>
        <p:spPr>
          <a:xfrm>
            <a:off x="0" y="-1"/>
            <a:ext cx="12192000" cy="7048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Search" descr="Magnifying glass with solid fill">
            <a:extLst>
              <a:ext uri="{FF2B5EF4-FFF2-40B4-BE49-F238E27FC236}">
                <a16:creationId xmlns:a16="http://schemas.microsoft.com/office/drawing/2014/main" id="{D19CC2AA-E9E5-1F54-4A93-4D515BDBF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97924" y="240585"/>
            <a:ext cx="223675" cy="223675"/>
          </a:xfrm>
          <a:prstGeom prst="rect">
            <a:avLst/>
          </a:prstGeom>
        </p:spPr>
      </p:pic>
      <p:grpSp>
        <p:nvGrpSpPr>
          <p:cNvPr id="14" name="Cast">
            <a:extLst>
              <a:ext uri="{FF2B5EF4-FFF2-40B4-BE49-F238E27FC236}">
                <a16:creationId xmlns:a16="http://schemas.microsoft.com/office/drawing/2014/main" id="{B4322927-4CCA-4852-59FC-5BEB3D16FAE0}"/>
              </a:ext>
            </a:extLst>
          </p:cNvPr>
          <p:cNvGrpSpPr/>
          <p:nvPr/>
        </p:nvGrpSpPr>
        <p:grpSpPr>
          <a:xfrm>
            <a:off x="10170582" y="262193"/>
            <a:ext cx="472018" cy="289990"/>
            <a:chOff x="9814982" y="326758"/>
            <a:chExt cx="472018" cy="28999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19CEB7D-14D6-398A-4C7F-EDFAE45C8798}"/>
                </a:ext>
              </a:extLst>
            </p:cNvPr>
            <p:cNvSpPr/>
            <p:nvPr/>
          </p:nvSpPr>
          <p:spPr>
            <a:xfrm>
              <a:off x="10069483" y="333906"/>
              <a:ext cx="217517" cy="175679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19D5651-2295-6A04-0DE5-169C51B69C39}"/>
                </a:ext>
              </a:extLst>
            </p:cNvPr>
            <p:cNvSpPr/>
            <p:nvPr/>
          </p:nvSpPr>
          <p:spPr>
            <a:xfrm>
              <a:off x="9814982" y="361949"/>
              <a:ext cx="400582" cy="187597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B26DBC6F-0B7E-F6BD-6183-29840AB85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700000">
              <a:off x="9964555" y="326758"/>
              <a:ext cx="289990" cy="289990"/>
            </a:xfrm>
            <a:prstGeom prst="rect">
              <a:avLst/>
            </a:prstGeom>
          </p:spPr>
        </p:pic>
      </p:grpSp>
      <p:grpSp>
        <p:nvGrpSpPr>
          <p:cNvPr id="18" name="Mr. Purple">
            <a:extLst>
              <a:ext uri="{FF2B5EF4-FFF2-40B4-BE49-F238E27FC236}">
                <a16:creationId xmlns:a16="http://schemas.microsoft.com/office/drawing/2014/main" id="{89291B2E-CBAD-8125-1C8C-D9055D305C3F}"/>
              </a:ext>
            </a:extLst>
          </p:cNvPr>
          <p:cNvGrpSpPr/>
          <p:nvPr/>
        </p:nvGrpSpPr>
        <p:grpSpPr>
          <a:xfrm>
            <a:off x="11589324" y="195261"/>
            <a:ext cx="314325" cy="314325"/>
            <a:chOff x="11589324" y="195261"/>
            <a:chExt cx="314325" cy="314325"/>
          </a:xfrm>
        </p:grpSpPr>
        <p:sp>
          <p:nvSpPr>
            <p:cNvPr id="19" name="User">
              <a:extLst>
                <a:ext uri="{FF2B5EF4-FFF2-40B4-BE49-F238E27FC236}">
                  <a16:creationId xmlns:a16="http://schemas.microsoft.com/office/drawing/2014/main" id="{4E738556-A70D-070A-26F8-628E405DDCD7}"/>
                </a:ext>
              </a:extLst>
            </p:cNvPr>
            <p:cNvSpPr/>
            <p:nvPr/>
          </p:nvSpPr>
          <p:spPr>
            <a:xfrm>
              <a:off x="11589324" y="195261"/>
              <a:ext cx="314325" cy="314325"/>
            </a:xfrm>
            <a:prstGeom prst="roundRect">
              <a:avLst>
                <a:gd name="adj" fmla="val 6819"/>
              </a:avLst>
            </a:prstGeom>
            <a:solidFill>
              <a:srgbClr val="7C2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333D6B3-DB32-BF16-1C44-20731AE632D3}"/>
                </a:ext>
              </a:extLst>
            </p:cNvPr>
            <p:cNvGrpSpPr/>
            <p:nvPr/>
          </p:nvGrpSpPr>
          <p:grpSpPr>
            <a:xfrm>
              <a:off x="11643963" y="214039"/>
              <a:ext cx="243683" cy="189048"/>
              <a:chOff x="1889124" y="2568795"/>
              <a:chExt cx="1448380" cy="112364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42F88E8-023B-8B3C-53C7-D0B5EB4F318F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DC6EF8B-2949-D75A-C3CC-5896F80903CF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8680B9FD-D227-C591-02D3-B0E49359B988}"/>
                  </a:ext>
                </a:extLst>
              </p:cNvPr>
              <p:cNvSpPr/>
              <p:nvPr/>
            </p:nvSpPr>
            <p:spPr>
              <a:xfrm rot="7117880">
                <a:off x="2213858" y="2568795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20D0FB39-5EB5-2632-448D-D3E88CCB4DD0}"/>
              </a:ext>
            </a:extLst>
          </p:cNvPr>
          <p:cNvSpPr txBox="1"/>
          <p:nvPr/>
        </p:nvSpPr>
        <p:spPr>
          <a:xfrm>
            <a:off x="1334843" y="395809"/>
            <a:ext cx="98038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F4444"/>
                </a:solidFill>
                <a:latin typeface="Kanit" panose="020B0604020202020204" charset="-34"/>
                <a:cs typeface="Kanit" panose="020B0604020202020204" charset="-34"/>
              </a:rPr>
              <a:t>Content Performance Analysis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444B3C6-CB34-25D3-7B8B-FD5D1202FFD2}"/>
              </a:ext>
            </a:extLst>
          </p:cNvPr>
          <p:cNvSpPr/>
          <p:nvPr/>
        </p:nvSpPr>
        <p:spPr>
          <a:xfrm>
            <a:off x="411896" y="1908082"/>
            <a:ext cx="5436070" cy="2070695"/>
          </a:xfrm>
          <a:prstGeom prst="roundRect">
            <a:avLst/>
          </a:prstGeom>
          <a:solidFill>
            <a:srgbClr val="111827"/>
          </a:solidFill>
          <a:ln>
            <a:solidFill>
              <a:srgbClr val="1F29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E9E633-C436-B34C-D6A8-65106FC41FAA}"/>
              </a:ext>
            </a:extLst>
          </p:cNvPr>
          <p:cNvSpPr/>
          <p:nvPr/>
        </p:nvSpPr>
        <p:spPr>
          <a:xfrm>
            <a:off x="6344034" y="1896838"/>
            <a:ext cx="5436070" cy="2067638"/>
          </a:xfrm>
          <a:prstGeom prst="roundRect">
            <a:avLst/>
          </a:prstGeom>
          <a:solidFill>
            <a:srgbClr val="111827"/>
          </a:solidFill>
          <a:ln>
            <a:solidFill>
              <a:srgbClr val="1F29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F6A171-B71B-D932-5460-555974DFC519}"/>
              </a:ext>
            </a:extLst>
          </p:cNvPr>
          <p:cNvSpPr/>
          <p:nvPr/>
        </p:nvSpPr>
        <p:spPr>
          <a:xfrm>
            <a:off x="411896" y="4377061"/>
            <a:ext cx="5436070" cy="2070695"/>
          </a:xfrm>
          <a:prstGeom prst="roundRect">
            <a:avLst/>
          </a:prstGeom>
          <a:solidFill>
            <a:srgbClr val="111827"/>
          </a:solidFill>
          <a:ln>
            <a:solidFill>
              <a:srgbClr val="1F29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C47F69-54DC-C834-7021-AB0EE14C2758}"/>
              </a:ext>
            </a:extLst>
          </p:cNvPr>
          <p:cNvSpPr/>
          <p:nvPr/>
        </p:nvSpPr>
        <p:spPr>
          <a:xfrm>
            <a:off x="6357052" y="4334509"/>
            <a:ext cx="5436070" cy="2012169"/>
          </a:xfrm>
          <a:prstGeom prst="roundRect">
            <a:avLst/>
          </a:prstGeom>
          <a:solidFill>
            <a:srgbClr val="111827"/>
          </a:solidFill>
          <a:ln>
            <a:solidFill>
              <a:srgbClr val="1F29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FFB5DB-33F6-73E0-A389-786257933A69}"/>
              </a:ext>
            </a:extLst>
          </p:cNvPr>
          <p:cNvSpPr/>
          <p:nvPr/>
        </p:nvSpPr>
        <p:spPr>
          <a:xfrm>
            <a:off x="4015261" y="2106662"/>
            <a:ext cx="1544909" cy="1652386"/>
          </a:xfrm>
          <a:prstGeom prst="roundRect">
            <a:avLst>
              <a:gd name="adj" fmla="val 5371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2">
                <a:lumMod val="5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8" name="TextBox 6157">
            <a:extLst>
              <a:ext uri="{FF2B5EF4-FFF2-40B4-BE49-F238E27FC236}">
                <a16:creationId xmlns:a16="http://schemas.microsoft.com/office/drawing/2014/main" id="{4A7D2C86-0B29-FA29-482E-F2715D55858B}"/>
              </a:ext>
            </a:extLst>
          </p:cNvPr>
          <p:cNvSpPr txBox="1"/>
          <p:nvPr/>
        </p:nvSpPr>
        <p:spPr>
          <a:xfrm>
            <a:off x="709107" y="3378469"/>
            <a:ext cx="3044890" cy="494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 </a:t>
            </a:r>
            <a:r>
              <a:rPr lang="en-US" sz="1100" b="0" i="0" dirty="0">
                <a:solidFill>
                  <a:schemeClr val="bg1">
                    <a:lumMod val="8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5-8M views in first week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chemeClr val="bg1">
                    <a:lumMod val="8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2-3 mins optimal length</a:t>
            </a:r>
          </a:p>
        </p:txBody>
      </p:sp>
      <p:sp>
        <p:nvSpPr>
          <p:cNvPr id="6160" name="TextBox 6159">
            <a:extLst>
              <a:ext uri="{FF2B5EF4-FFF2-40B4-BE49-F238E27FC236}">
                <a16:creationId xmlns:a16="http://schemas.microsoft.com/office/drawing/2014/main" id="{376B3C84-9D1A-AD55-D9BD-8A3C445938CA}"/>
              </a:ext>
            </a:extLst>
          </p:cNvPr>
          <p:cNvSpPr txBox="1"/>
          <p:nvPr/>
        </p:nvSpPr>
        <p:spPr>
          <a:xfrm>
            <a:off x="1030216" y="2086043"/>
            <a:ext cx="27281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0" dirty="0">
                <a:solidFill>
                  <a:schemeClr val="bg1">
                    <a:lumMod val="95000"/>
                  </a:schemeClr>
                </a:solidFill>
                <a:effectLst/>
                <a:latin typeface="Kanit" panose="020B0604020202020204" charset="-34"/>
                <a:cs typeface="Kanit" panose="020B0604020202020204" charset="-34"/>
              </a:rPr>
              <a:t>Trailers and Teasers</a:t>
            </a:r>
            <a:endParaRPr lang="en-IN" sz="1400" dirty="0">
              <a:solidFill>
                <a:schemeClr val="bg1">
                  <a:lumMod val="95000"/>
                </a:schemeClr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6163" name="TextBox 6162">
            <a:extLst>
              <a:ext uri="{FF2B5EF4-FFF2-40B4-BE49-F238E27FC236}">
                <a16:creationId xmlns:a16="http://schemas.microsoft.com/office/drawing/2014/main" id="{8BCC2BBB-4374-9DAA-FDEA-F39535BAC37F}"/>
              </a:ext>
            </a:extLst>
          </p:cNvPr>
          <p:cNvSpPr txBox="1"/>
          <p:nvPr/>
        </p:nvSpPr>
        <p:spPr>
          <a:xfrm>
            <a:off x="975271" y="4571278"/>
            <a:ext cx="27281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0" dirty="0">
                <a:solidFill>
                  <a:schemeClr val="bg1">
                    <a:lumMod val="95000"/>
                  </a:schemeClr>
                </a:solidFill>
                <a:effectLst/>
                <a:latin typeface="Kanit" panose="020B0604020202020204" charset="-34"/>
                <a:cs typeface="Kanit" panose="020B0604020202020204" charset="-34"/>
              </a:rPr>
              <a:t>Show Highlights</a:t>
            </a:r>
            <a:endParaRPr lang="en-IN" sz="1400" dirty="0">
              <a:solidFill>
                <a:schemeClr val="bg1">
                  <a:lumMod val="95000"/>
                </a:schemeClr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6164" name="TextBox 6163">
            <a:extLst>
              <a:ext uri="{FF2B5EF4-FFF2-40B4-BE49-F238E27FC236}">
                <a16:creationId xmlns:a16="http://schemas.microsoft.com/office/drawing/2014/main" id="{31079027-F977-716F-CAE0-59848BB900F8}"/>
              </a:ext>
            </a:extLst>
          </p:cNvPr>
          <p:cNvSpPr txBox="1"/>
          <p:nvPr/>
        </p:nvSpPr>
        <p:spPr>
          <a:xfrm>
            <a:off x="737158" y="5866013"/>
            <a:ext cx="3044890" cy="494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 </a:t>
            </a:r>
            <a:r>
              <a:rPr lang="en-US" sz="1100" b="0" i="0" dirty="0">
                <a:solidFill>
                  <a:schemeClr val="bg1">
                    <a:lumMod val="8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1-3 mins video length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chemeClr val="bg1">
                    <a:lumMod val="8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40% higher share rate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7D10CD2-5287-6407-6ABB-6B475DF0FBFC}"/>
              </a:ext>
            </a:extLst>
          </p:cNvPr>
          <p:cNvSpPr/>
          <p:nvPr/>
        </p:nvSpPr>
        <p:spPr>
          <a:xfrm>
            <a:off x="4052787" y="4543984"/>
            <a:ext cx="1491693" cy="1647121"/>
          </a:xfrm>
          <a:prstGeom prst="roundRect">
            <a:avLst>
              <a:gd name="adj" fmla="val 5371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6E11F6-5B08-9E58-6FF7-27AA8D8C2F3C}"/>
              </a:ext>
            </a:extLst>
          </p:cNvPr>
          <p:cNvSpPr/>
          <p:nvPr/>
        </p:nvSpPr>
        <p:spPr>
          <a:xfrm>
            <a:off x="10008009" y="2106662"/>
            <a:ext cx="1448018" cy="1652386"/>
          </a:xfrm>
          <a:prstGeom prst="roundRect">
            <a:avLst>
              <a:gd name="adj" fmla="val 5371"/>
            </a:avLst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7" name="TextBox 6166">
            <a:extLst>
              <a:ext uri="{FF2B5EF4-FFF2-40B4-BE49-F238E27FC236}">
                <a16:creationId xmlns:a16="http://schemas.microsoft.com/office/drawing/2014/main" id="{2D151806-F86B-C259-D4F2-30EBA46D19BE}"/>
              </a:ext>
            </a:extLst>
          </p:cNvPr>
          <p:cNvSpPr txBox="1"/>
          <p:nvPr/>
        </p:nvSpPr>
        <p:spPr>
          <a:xfrm>
            <a:off x="6687249" y="3365960"/>
            <a:ext cx="3044890" cy="494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 </a:t>
            </a:r>
            <a:r>
              <a:rPr lang="en-US" sz="1100" b="0" i="0" dirty="0">
                <a:solidFill>
                  <a:schemeClr val="bg1">
                    <a:lumMod val="8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50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k-1</a:t>
            </a:r>
            <a:r>
              <a:rPr lang="en-US" sz="1100" b="0" i="0" dirty="0">
                <a:solidFill>
                  <a:schemeClr val="bg1">
                    <a:lumMod val="8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M average views.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chemeClr val="bg1">
                    <a:lumMod val="8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Higher engagement with popular actors</a:t>
            </a:r>
          </a:p>
        </p:txBody>
      </p:sp>
      <p:sp>
        <p:nvSpPr>
          <p:cNvPr id="6149" name="Rectangle: Rounded Corners 6148">
            <a:extLst>
              <a:ext uri="{FF2B5EF4-FFF2-40B4-BE49-F238E27FC236}">
                <a16:creationId xmlns:a16="http://schemas.microsoft.com/office/drawing/2014/main" id="{015BFB73-0A13-1059-1842-585833B1D5BA}"/>
              </a:ext>
            </a:extLst>
          </p:cNvPr>
          <p:cNvSpPr/>
          <p:nvPr/>
        </p:nvSpPr>
        <p:spPr>
          <a:xfrm>
            <a:off x="10133256" y="4554623"/>
            <a:ext cx="1319683" cy="1548906"/>
          </a:xfrm>
          <a:prstGeom prst="roundRect">
            <a:avLst>
              <a:gd name="adj" fmla="val 5371"/>
            </a:avLst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70" name="TextBox 6169">
            <a:extLst>
              <a:ext uri="{FF2B5EF4-FFF2-40B4-BE49-F238E27FC236}">
                <a16:creationId xmlns:a16="http://schemas.microsoft.com/office/drawing/2014/main" id="{6F2DE7A6-2FAD-4047-A801-EBBF443201D5}"/>
              </a:ext>
            </a:extLst>
          </p:cNvPr>
          <p:cNvSpPr txBox="1"/>
          <p:nvPr/>
        </p:nvSpPr>
        <p:spPr>
          <a:xfrm>
            <a:off x="6804592" y="5724349"/>
            <a:ext cx="3044890" cy="494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 </a:t>
            </a:r>
            <a:r>
              <a:rPr lang="en-US" sz="1100" b="0" i="0" dirty="0">
                <a:solidFill>
                  <a:schemeClr val="bg1">
                    <a:lumMod val="8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10-15 mins video length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chemeClr val="bg1">
                    <a:lumMod val="8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7mins average view duration</a:t>
            </a:r>
          </a:p>
        </p:txBody>
      </p:sp>
      <p:sp>
        <p:nvSpPr>
          <p:cNvPr id="6171" name="TextBox 6170">
            <a:extLst>
              <a:ext uri="{FF2B5EF4-FFF2-40B4-BE49-F238E27FC236}">
                <a16:creationId xmlns:a16="http://schemas.microsoft.com/office/drawing/2014/main" id="{B3409C93-3BEA-015C-C3D6-116C2DADF609}"/>
              </a:ext>
            </a:extLst>
          </p:cNvPr>
          <p:cNvSpPr txBox="1"/>
          <p:nvPr/>
        </p:nvSpPr>
        <p:spPr>
          <a:xfrm>
            <a:off x="6938766" y="2052152"/>
            <a:ext cx="27281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Kanit" panose="020B0604020202020204" charset="-34"/>
                <a:cs typeface="Kanit" panose="020B0604020202020204" charset="-34"/>
              </a:rPr>
              <a:t>Behind the Scenes</a:t>
            </a:r>
          </a:p>
        </p:txBody>
      </p:sp>
      <p:sp>
        <p:nvSpPr>
          <p:cNvPr id="6172" name="TextBox 6171">
            <a:extLst>
              <a:ext uri="{FF2B5EF4-FFF2-40B4-BE49-F238E27FC236}">
                <a16:creationId xmlns:a16="http://schemas.microsoft.com/office/drawing/2014/main" id="{D8E8805D-4B2A-E0B0-F6F6-2CB9DABBEAD0}"/>
              </a:ext>
            </a:extLst>
          </p:cNvPr>
          <p:cNvSpPr txBox="1"/>
          <p:nvPr/>
        </p:nvSpPr>
        <p:spPr>
          <a:xfrm>
            <a:off x="6991487" y="4465139"/>
            <a:ext cx="27281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0" dirty="0">
                <a:solidFill>
                  <a:schemeClr val="bg1">
                    <a:lumMod val="95000"/>
                  </a:schemeClr>
                </a:solidFill>
                <a:effectLst/>
                <a:latin typeface="Kanit" panose="020B0604020202020204" charset="-34"/>
                <a:cs typeface="Kanit" panose="020B0604020202020204" charset="-34"/>
              </a:rPr>
              <a:t>Cast Interactions</a:t>
            </a:r>
            <a:endParaRPr lang="en-IN" sz="1400" dirty="0">
              <a:solidFill>
                <a:schemeClr val="bg1">
                  <a:lumMod val="95000"/>
                </a:schemeClr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6174" name="Picture 6173">
            <a:extLst>
              <a:ext uri="{FF2B5EF4-FFF2-40B4-BE49-F238E27FC236}">
                <a16:creationId xmlns:a16="http://schemas.microsoft.com/office/drawing/2014/main" id="{1AF233D6-20C3-38F0-83C6-F698674EDF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74" y="2094050"/>
            <a:ext cx="381053" cy="276264"/>
          </a:xfrm>
          <a:prstGeom prst="rect">
            <a:avLst/>
          </a:prstGeom>
        </p:spPr>
      </p:pic>
      <p:pic>
        <p:nvPicPr>
          <p:cNvPr id="6175" name="Picture 6174">
            <a:extLst>
              <a:ext uri="{FF2B5EF4-FFF2-40B4-BE49-F238E27FC236}">
                <a16:creationId xmlns:a16="http://schemas.microsoft.com/office/drawing/2014/main" id="{4F034550-F169-7CC7-BA3C-7A7744654F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78" y="4578384"/>
            <a:ext cx="381053" cy="276264"/>
          </a:xfrm>
          <a:prstGeom prst="rect">
            <a:avLst/>
          </a:prstGeom>
        </p:spPr>
      </p:pic>
      <p:pic>
        <p:nvPicPr>
          <p:cNvPr id="6176" name="Picture 6175">
            <a:extLst>
              <a:ext uri="{FF2B5EF4-FFF2-40B4-BE49-F238E27FC236}">
                <a16:creationId xmlns:a16="http://schemas.microsoft.com/office/drawing/2014/main" id="{880A4080-1D76-7194-12A2-CD03150AFE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92" y="2080542"/>
            <a:ext cx="381053" cy="223746"/>
          </a:xfrm>
          <a:prstGeom prst="rect">
            <a:avLst/>
          </a:prstGeom>
        </p:spPr>
      </p:pic>
      <p:pic>
        <p:nvPicPr>
          <p:cNvPr id="6177" name="Picture 6176">
            <a:extLst>
              <a:ext uri="{FF2B5EF4-FFF2-40B4-BE49-F238E27FC236}">
                <a16:creationId xmlns:a16="http://schemas.microsoft.com/office/drawing/2014/main" id="{EB86AF6F-41E9-A81A-A5BF-D33C4AC83A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050" y="4476376"/>
            <a:ext cx="381053" cy="276264"/>
          </a:xfrm>
          <a:prstGeom prst="rect">
            <a:avLst/>
          </a:prstGeom>
        </p:spPr>
      </p:pic>
      <p:pic>
        <p:nvPicPr>
          <p:cNvPr id="6179" name="Picture 6178">
            <a:extLst>
              <a:ext uri="{FF2B5EF4-FFF2-40B4-BE49-F238E27FC236}">
                <a16:creationId xmlns:a16="http://schemas.microsoft.com/office/drawing/2014/main" id="{3893C03E-A3D5-4BDF-0323-EEC0CE3B3F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98" y="2526257"/>
            <a:ext cx="3256863" cy="779472"/>
          </a:xfrm>
          <a:prstGeom prst="rect">
            <a:avLst/>
          </a:prstGeom>
        </p:spPr>
      </p:pic>
      <p:sp>
        <p:nvSpPr>
          <p:cNvPr id="6155" name="TextBox 6154">
            <a:extLst>
              <a:ext uri="{FF2B5EF4-FFF2-40B4-BE49-F238E27FC236}">
                <a16:creationId xmlns:a16="http://schemas.microsoft.com/office/drawing/2014/main" id="{0E8BA3DA-7966-A667-3CBD-D263E5D956B8}"/>
              </a:ext>
            </a:extLst>
          </p:cNvPr>
          <p:cNvSpPr txBox="1"/>
          <p:nvPr/>
        </p:nvSpPr>
        <p:spPr>
          <a:xfrm>
            <a:off x="783479" y="2540725"/>
            <a:ext cx="23479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i="0" dirty="0">
                <a:solidFill>
                  <a:srgbClr val="FF0000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40%</a:t>
            </a:r>
          </a:p>
          <a:p>
            <a:pPr algn="l"/>
            <a:r>
              <a:rPr lang="en-IN" sz="1100" i="0" dirty="0">
                <a:solidFill>
                  <a:schemeClr val="bg1">
                    <a:lumMod val="65000"/>
                  </a:schemeClr>
                </a:solidFill>
                <a:effectLst/>
                <a:latin typeface="Kanit" panose="020B0604020202020204" charset="-34"/>
                <a:cs typeface="Kanit" panose="020B0604020202020204" charset="-34"/>
              </a:rPr>
              <a:t>of channel content</a:t>
            </a:r>
          </a:p>
        </p:txBody>
      </p:sp>
      <p:pic>
        <p:nvPicPr>
          <p:cNvPr id="6180" name="Picture 6179">
            <a:extLst>
              <a:ext uri="{FF2B5EF4-FFF2-40B4-BE49-F238E27FC236}">
                <a16:creationId xmlns:a16="http://schemas.microsoft.com/office/drawing/2014/main" id="{4A678B48-8989-3595-6AF8-C70E72EE18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89" y="4999164"/>
            <a:ext cx="3256863" cy="779472"/>
          </a:xfrm>
          <a:prstGeom prst="rect">
            <a:avLst/>
          </a:prstGeom>
        </p:spPr>
      </p:pic>
      <p:sp>
        <p:nvSpPr>
          <p:cNvPr id="6162" name="TextBox 6161">
            <a:extLst>
              <a:ext uri="{FF2B5EF4-FFF2-40B4-BE49-F238E27FC236}">
                <a16:creationId xmlns:a16="http://schemas.microsoft.com/office/drawing/2014/main" id="{D818A30B-58FC-971C-0412-3F952514AA50}"/>
              </a:ext>
            </a:extLst>
          </p:cNvPr>
          <p:cNvSpPr txBox="1"/>
          <p:nvPr/>
        </p:nvSpPr>
        <p:spPr>
          <a:xfrm>
            <a:off x="811576" y="5023571"/>
            <a:ext cx="23479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dirty="0">
                <a:solidFill>
                  <a:srgbClr val="FF0000"/>
                </a:solidFill>
                <a:latin typeface="Kanit" panose="020B0604020202020204" charset="-34"/>
                <a:cs typeface="Kanit" panose="020B0604020202020204" charset="-34"/>
              </a:rPr>
              <a:t>2</a:t>
            </a:r>
            <a:r>
              <a:rPr lang="en-IN" sz="2800" i="0" dirty="0">
                <a:solidFill>
                  <a:srgbClr val="FF0000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0%</a:t>
            </a:r>
          </a:p>
          <a:p>
            <a:pPr algn="l"/>
            <a:r>
              <a:rPr lang="en-I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Kanit" panose="020B0604020202020204" charset="-34"/>
                <a:cs typeface="Kanit" panose="020B0604020202020204" charset="-34"/>
              </a:rPr>
              <a:t>of channel content</a:t>
            </a:r>
          </a:p>
        </p:txBody>
      </p:sp>
      <p:pic>
        <p:nvPicPr>
          <p:cNvPr id="6181" name="Picture 6180">
            <a:extLst>
              <a:ext uri="{FF2B5EF4-FFF2-40B4-BE49-F238E27FC236}">
                <a16:creationId xmlns:a16="http://schemas.microsoft.com/office/drawing/2014/main" id="{D8D24802-6490-CC15-919C-84FEBE7B47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21" y="2493365"/>
            <a:ext cx="3256863" cy="779472"/>
          </a:xfrm>
          <a:prstGeom prst="rect">
            <a:avLst/>
          </a:prstGeom>
        </p:spPr>
      </p:pic>
      <p:sp>
        <p:nvSpPr>
          <p:cNvPr id="6166" name="TextBox 6165">
            <a:extLst>
              <a:ext uri="{FF2B5EF4-FFF2-40B4-BE49-F238E27FC236}">
                <a16:creationId xmlns:a16="http://schemas.microsoft.com/office/drawing/2014/main" id="{0A686C68-823E-CF73-99DC-FCA8863EF80D}"/>
              </a:ext>
            </a:extLst>
          </p:cNvPr>
          <p:cNvSpPr txBox="1"/>
          <p:nvPr/>
        </p:nvSpPr>
        <p:spPr>
          <a:xfrm>
            <a:off x="6823009" y="2522904"/>
            <a:ext cx="23479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i="0" dirty="0">
                <a:solidFill>
                  <a:srgbClr val="FF0000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25%</a:t>
            </a:r>
          </a:p>
          <a:p>
            <a:pPr algn="l"/>
            <a:r>
              <a:rPr lang="en-IN" sz="1100" b="0" i="0" dirty="0">
                <a:solidFill>
                  <a:schemeClr val="bg1">
                    <a:lumMod val="75000"/>
                  </a:schemeClr>
                </a:solidFill>
                <a:effectLst/>
                <a:latin typeface="Kanit" panose="020B0604020202020204" charset="-34"/>
                <a:cs typeface="Kanit" panose="020B0604020202020204" charset="-34"/>
              </a:rPr>
              <a:t>of total uploads</a:t>
            </a:r>
          </a:p>
        </p:txBody>
      </p:sp>
      <p:pic>
        <p:nvPicPr>
          <p:cNvPr id="6182" name="Picture 6181">
            <a:extLst>
              <a:ext uri="{FF2B5EF4-FFF2-40B4-BE49-F238E27FC236}">
                <a16:creationId xmlns:a16="http://schemas.microsoft.com/office/drawing/2014/main" id="{83C68DD8-06B7-2EE3-94FD-51744884B4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592" y="4860300"/>
            <a:ext cx="3338122" cy="779472"/>
          </a:xfrm>
          <a:prstGeom prst="rect">
            <a:avLst/>
          </a:prstGeom>
        </p:spPr>
      </p:pic>
      <p:sp>
        <p:nvSpPr>
          <p:cNvPr id="6169" name="TextBox 6168">
            <a:extLst>
              <a:ext uri="{FF2B5EF4-FFF2-40B4-BE49-F238E27FC236}">
                <a16:creationId xmlns:a16="http://schemas.microsoft.com/office/drawing/2014/main" id="{34A7538F-3884-7FE9-ABFC-F76C670579C9}"/>
              </a:ext>
            </a:extLst>
          </p:cNvPr>
          <p:cNvSpPr txBox="1"/>
          <p:nvPr/>
        </p:nvSpPr>
        <p:spPr>
          <a:xfrm>
            <a:off x="6861576" y="4877074"/>
            <a:ext cx="23479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dirty="0">
                <a:solidFill>
                  <a:srgbClr val="FF0000"/>
                </a:solidFill>
                <a:latin typeface="Kanit" panose="020B0604020202020204" charset="-34"/>
                <a:cs typeface="Kanit" panose="020B0604020202020204" charset="-34"/>
              </a:rPr>
              <a:t>1</a:t>
            </a:r>
            <a:r>
              <a:rPr lang="en-IN" sz="2800" i="0" dirty="0">
                <a:solidFill>
                  <a:srgbClr val="FF0000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5%</a:t>
            </a:r>
          </a:p>
          <a:p>
            <a:pPr algn="l"/>
            <a:r>
              <a:rPr lang="en-IN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Kanit" panose="020B0604020202020204" charset="-34"/>
                <a:cs typeface="Kanit" panose="020B0604020202020204" charset="-34"/>
              </a:rPr>
              <a:t>of total uploads</a:t>
            </a:r>
          </a:p>
        </p:txBody>
      </p:sp>
      <p:sp>
        <p:nvSpPr>
          <p:cNvPr id="6184" name="TextBox 6183">
            <a:extLst>
              <a:ext uri="{FF2B5EF4-FFF2-40B4-BE49-F238E27FC236}">
                <a16:creationId xmlns:a16="http://schemas.microsoft.com/office/drawing/2014/main" id="{C059FDDB-9A63-626F-EE90-0D0219E20009}"/>
              </a:ext>
            </a:extLst>
          </p:cNvPr>
          <p:cNvSpPr txBox="1"/>
          <p:nvPr/>
        </p:nvSpPr>
        <p:spPr>
          <a:xfrm>
            <a:off x="1050231" y="866955"/>
            <a:ext cx="6102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Topics and themes performance metrics on Netflix YouTube channel</a:t>
            </a:r>
          </a:p>
        </p:txBody>
      </p:sp>
      <p:pic>
        <p:nvPicPr>
          <p:cNvPr id="4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75D1297A-8D9E-E84B-E0D0-7B073FB95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18" y="154176"/>
            <a:ext cx="846808" cy="4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1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625B9-F601-F4CD-87A3-C92D06D4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ackground 2">
            <a:extLst>
              <a:ext uri="{FF2B5EF4-FFF2-40B4-BE49-F238E27FC236}">
                <a16:creationId xmlns:a16="http://schemas.microsoft.com/office/drawing/2014/main" id="{C67801D3-1123-79B7-5E85-1911CB61F734}"/>
              </a:ext>
            </a:extLst>
          </p:cNvPr>
          <p:cNvSpPr/>
          <p:nvPr/>
        </p:nvSpPr>
        <p:spPr>
          <a:xfrm>
            <a:off x="0" y="-15901"/>
            <a:ext cx="12192000" cy="6858001"/>
          </a:xfrm>
          <a:prstGeom prst="rect">
            <a:avLst/>
          </a:prstGeom>
          <a:solidFill>
            <a:srgbClr val="0A0A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Icon 2" descr="Image with solid fill">
            <a:extLst>
              <a:ext uri="{FF2B5EF4-FFF2-40B4-BE49-F238E27FC236}">
                <a16:creationId xmlns:a16="http://schemas.microsoft.com/office/drawing/2014/main" id="{EBE4BF88-6EAF-ECEE-9BA7-CE68B3E21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38" y="3594447"/>
            <a:ext cx="666812" cy="666812"/>
          </a:xfrm>
          <a:prstGeom prst="rect">
            <a:avLst/>
          </a:prstGeom>
        </p:spPr>
      </p:pic>
      <p:sp>
        <p:nvSpPr>
          <p:cNvPr id="10" name="Top Bar">
            <a:extLst>
              <a:ext uri="{FF2B5EF4-FFF2-40B4-BE49-F238E27FC236}">
                <a16:creationId xmlns:a16="http://schemas.microsoft.com/office/drawing/2014/main" id="{01E48791-1FF7-AC0A-996B-EE80C4925847}"/>
              </a:ext>
            </a:extLst>
          </p:cNvPr>
          <p:cNvSpPr/>
          <p:nvPr/>
        </p:nvSpPr>
        <p:spPr>
          <a:xfrm>
            <a:off x="0" y="-1"/>
            <a:ext cx="12192000" cy="7048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881BF263-3AE7-59BF-269F-FE28DDEB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94" y="137787"/>
            <a:ext cx="684714" cy="4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earch" descr="Magnifying glass with solid fill">
            <a:extLst>
              <a:ext uri="{FF2B5EF4-FFF2-40B4-BE49-F238E27FC236}">
                <a16:creationId xmlns:a16="http://schemas.microsoft.com/office/drawing/2014/main" id="{DA4F36BB-025B-166E-1292-65D45593A0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97924" y="240585"/>
            <a:ext cx="223675" cy="223675"/>
          </a:xfrm>
          <a:prstGeom prst="rect">
            <a:avLst/>
          </a:prstGeom>
        </p:spPr>
      </p:pic>
      <p:grpSp>
        <p:nvGrpSpPr>
          <p:cNvPr id="14" name="Cast">
            <a:extLst>
              <a:ext uri="{FF2B5EF4-FFF2-40B4-BE49-F238E27FC236}">
                <a16:creationId xmlns:a16="http://schemas.microsoft.com/office/drawing/2014/main" id="{31CFD441-4394-3468-9F5A-411A89474B5E}"/>
              </a:ext>
            </a:extLst>
          </p:cNvPr>
          <p:cNvGrpSpPr/>
          <p:nvPr/>
        </p:nvGrpSpPr>
        <p:grpSpPr>
          <a:xfrm>
            <a:off x="10170582" y="262193"/>
            <a:ext cx="472018" cy="289990"/>
            <a:chOff x="9814982" y="326758"/>
            <a:chExt cx="472018" cy="28999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0EFFFF0-5C4C-EB9D-5B7F-C6EF42B175BB}"/>
                </a:ext>
              </a:extLst>
            </p:cNvPr>
            <p:cNvSpPr/>
            <p:nvPr/>
          </p:nvSpPr>
          <p:spPr>
            <a:xfrm>
              <a:off x="10069483" y="333906"/>
              <a:ext cx="217517" cy="175679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2C7C128-4DC4-8BB6-B7C4-E4AE78800113}"/>
                </a:ext>
              </a:extLst>
            </p:cNvPr>
            <p:cNvSpPr/>
            <p:nvPr/>
          </p:nvSpPr>
          <p:spPr>
            <a:xfrm>
              <a:off x="9814982" y="361949"/>
              <a:ext cx="400582" cy="187597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133DDEA5-3E4D-FB98-BC1D-7F9117D77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700000">
              <a:off x="9964555" y="326758"/>
              <a:ext cx="289990" cy="289990"/>
            </a:xfrm>
            <a:prstGeom prst="rect">
              <a:avLst/>
            </a:prstGeom>
          </p:spPr>
        </p:pic>
      </p:grpSp>
      <p:grpSp>
        <p:nvGrpSpPr>
          <p:cNvPr id="18" name="Mr. Purple">
            <a:extLst>
              <a:ext uri="{FF2B5EF4-FFF2-40B4-BE49-F238E27FC236}">
                <a16:creationId xmlns:a16="http://schemas.microsoft.com/office/drawing/2014/main" id="{47E0AAFC-DEEA-0360-298A-C842D592BF76}"/>
              </a:ext>
            </a:extLst>
          </p:cNvPr>
          <p:cNvGrpSpPr/>
          <p:nvPr/>
        </p:nvGrpSpPr>
        <p:grpSpPr>
          <a:xfrm>
            <a:off x="11589324" y="195261"/>
            <a:ext cx="314325" cy="314325"/>
            <a:chOff x="11589324" y="195261"/>
            <a:chExt cx="314325" cy="314325"/>
          </a:xfrm>
        </p:grpSpPr>
        <p:sp>
          <p:nvSpPr>
            <p:cNvPr id="19" name="User">
              <a:extLst>
                <a:ext uri="{FF2B5EF4-FFF2-40B4-BE49-F238E27FC236}">
                  <a16:creationId xmlns:a16="http://schemas.microsoft.com/office/drawing/2014/main" id="{8713BE6F-52A9-3FCA-7953-CD76C46430A7}"/>
                </a:ext>
              </a:extLst>
            </p:cNvPr>
            <p:cNvSpPr/>
            <p:nvPr/>
          </p:nvSpPr>
          <p:spPr>
            <a:xfrm>
              <a:off x="11589324" y="195261"/>
              <a:ext cx="314325" cy="314325"/>
            </a:xfrm>
            <a:prstGeom prst="roundRect">
              <a:avLst>
                <a:gd name="adj" fmla="val 6819"/>
              </a:avLst>
            </a:prstGeom>
            <a:solidFill>
              <a:srgbClr val="7C2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6B0C92-F03A-CBAB-57EE-C7ABBA9FC920}"/>
                </a:ext>
              </a:extLst>
            </p:cNvPr>
            <p:cNvGrpSpPr/>
            <p:nvPr/>
          </p:nvGrpSpPr>
          <p:grpSpPr>
            <a:xfrm>
              <a:off x="11643963" y="214039"/>
              <a:ext cx="243683" cy="189048"/>
              <a:chOff x="1889124" y="2568795"/>
              <a:chExt cx="1448380" cy="112364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19C5163-C851-C215-FB76-A0AB61063879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C7386A2-A531-9F4B-AD42-4A31810EC679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DCB072AD-CBC6-15D2-1FA0-7A87C190C30F}"/>
                  </a:ext>
                </a:extLst>
              </p:cNvPr>
              <p:cNvSpPr/>
              <p:nvPr/>
            </p:nvSpPr>
            <p:spPr>
              <a:xfrm rot="7117880">
                <a:off x="2213858" y="2568795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7E17A9D3-4235-67D7-7713-572AB807734E}"/>
              </a:ext>
            </a:extLst>
          </p:cNvPr>
          <p:cNvSpPr txBox="1"/>
          <p:nvPr/>
        </p:nvSpPr>
        <p:spPr>
          <a:xfrm>
            <a:off x="1402067" y="246354"/>
            <a:ext cx="9803848" cy="61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sz="2400" dirty="0">
                <a:solidFill>
                  <a:srgbClr val="EF4444"/>
                </a:solidFill>
                <a:latin typeface="Kanit" panose="020B0604020202020204" charset="-34"/>
                <a:cs typeface="Kanit" panose="020B0604020202020204" charset="-34"/>
              </a:rPr>
              <a:t>Untagged Videos Performance Analysis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FB23152-0C2B-54AE-ADB8-8189DEC6A1D0}"/>
              </a:ext>
            </a:extLst>
          </p:cNvPr>
          <p:cNvSpPr/>
          <p:nvPr/>
        </p:nvSpPr>
        <p:spPr>
          <a:xfrm>
            <a:off x="770905" y="1323887"/>
            <a:ext cx="5231958" cy="2846898"/>
          </a:xfrm>
          <a:prstGeom prst="roundRect">
            <a:avLst/>
          </a:prstGeom>
          <a:solidFill>
            <a:srgbClr val="111827"/>
          </a:solidFill>
          <a:ln>
            <a:solidFill>
              <a:srgbClr val="1F29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0FABAE-B733-EFAF-8805-CEF8A11F9C1A}"/>
              </a:ext>
            </a:extLst>
          </p:cNvPr>
          <p:cNvSpPr txBox="1"/>
          <p:nvPr/>
        </p:nvSpPr>
        <p:spPr>
          <a:xfrm>
            <a:off x="1188969" y="1402720"/>
            <a:ext cx="3716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0" dirty="0">
                <a:solidFill>
                  <a:srgbClr val="F3F4F6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View Count Distribution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BEFD1A-CE51-C1B3-5B56-D7C5E751FD2A}"/>
              </a:ext>
            </a:extLst>
          </p:cNvPr>
          <p:cNvSpPr txBox="1"/>
          <p:nvPr/>
        </p:nvSpPr>
        <p:spPr>
          <a:xfrm>
            <a:off x="1401822" y="772251"/>
            <a:ext cx="6102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Correlation between video characteristics and performance metrics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8514BAD-2193-1DF6-17E6-AF3906D77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Titles shorter than 8 words contribute only 20% of the total views.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340E142-CA7D-B9E3-8096-4C04F5E60730}"/>
              </a:ext>
            </a:extLst>
          </p:cNvPr>
          <p:cNvSpPr/>
          <p:nvPr/>
        </p:nvSpPr>
        <p:spPr>
          <a:xfrm>
            <a:off x="879320" y="4405274"/>
            <a:ext cx="2441293" cy="97036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1F7D8FA-A01E-5FF2-AFB4-7CAB4CDD9A5E}"/>
              </a:ext>
            </a:extLst>
          </p:cNvPr>
          <p:cNvSpPr/>
          <p:nvPr/>
        </p:nvSpPr>
        <p:spPr>
          <a:xfrm>
            <a:off x="3678624" y="4402770"/>
            <a:ext cx="2441293" cy="101589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8474CB-BEF8-00E4-3DBD-6E04B9A52181}"/>
              </a:ext>
            </a:extLst>
          </p:cNvPr>
          <p:cNvSpPr txBox="1"/>
          <p:nvPr/>
        </p:nvSpPr>
        <p:spPr>
          <a:xfrm>
            <a:off x="1566997" y="4466129"/>
            <a:ext cx="209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Total Videos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FD0065-3493-0EFA-09D6-CBD3791DC3EC}"/>
              </a:ext>
            </a:extLst>
          </p:cNvPr>
          <p:cNvSpPr txBox="1"/>
          <p:nvPr/>
        </p:nvSpPr>
        <p:spPr>
          <a:xfrm>
            <a:off x="1644675" y="4729264"/>
            <a:ext cx="85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Kanit Light" panose="020B0604020202020204" charset="-34"/>
                <a:cs typeface="Kanit Light" panose="020B0604020202020204" charset="-34"/>
              </a:rPr>
              <a:t>0.4%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9EF781-8C36-A358-A32E-DF6B08562123}"/>
              </a:ext>
            </a:extLst>
          </p:cNvPr>
          <p:cNvSpPr txBox="1"/>
          <p:nvPr/>
        </p:nvSpPr>
        <p:spPr>
          <a:xfrm>
            <a:off x="1391044" y="5089466"/>
            <a:ext cx="1748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21 out of 5192 videos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EAC1FF-FD8C-3C0A-707E-2EDC370552E8}"/>
              </a:ext>
            </a:extLst>
          </p:cNvPr>
          <p:cNvSpPr txBox="1"/>
          <p:nvPr/>
        </p:nvSpPr>
        <p:spPr>
          <a:xfrm>
            <a:off x="4103785" y="4452265"/>
            <a:ext cx="209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Average View Count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ED8EE6-768E-C66A-21A9-9D3FED09EBD0}"/>
              </a:ext>
            </a:extLst>
          </p:cNvPr>
          <p:cNvSpPr txBox="1"/>
          <p:nvPr/>
        </p:nvSpPr>
        <p:spPr>
          <a:xfrm>
            <a:off x="4470645" y="4742145"/>
            <a:ext cx="85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Kanit Light" panose="020B0604020202020204" charset="-34"/>
                <a:cs typeface="Kanit Light" panose="020B0604020202020204" charset="-34"/>
              </a:rPr>
              <a:t>154k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062F63E-741A-FEA3-2701-5DB05101DBBF}"/>
              </a:ext>
            </a:extLst>
          </p:cNvPr>
          <p:cNvSpPr/>
          <p:nvPr/>
        </p:nvSpPr>
        <p:spPr>
          <a:xfrm>
            <a:off x="6477928" y="4377762"/>
            <a:ext cx="2441293" cy="104090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4B6E9B-0340-C664-E5FC-C2130E843FF3}"/>
              </a:ext>
            </a:extLst>
          </p:cNvPr>
          <p:cNvSpPr txBox="1"/>
          <p:nvPr/>
        </p:nvSpPr>
        <p:spPr>
          <a:xfrm>
            <a:off x="6812236" y="4405944"/>
            <a:ext cx="209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Average video duration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7484EF-D905-0389-91BF-71631998F998}"/>
              </a:ext>
            </a:extLst>
          </p:cNvPr>
          <p:cNvSpPr txBox="1"/>
          <p:nvPr/>
        </p:nvSpPr>
        <p:spPr>
          <a:xfrm>
            <a:off x="7205304" y="4686889"/>
            <a:ext cx="1379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Kanit Light" panose="020B0604020202020204" charset="-34"/>
                <a:cs typeface="Kanit Light" panose="020B0604020202020204" charset="-34"/>
              </a:rPr>
              <a:t>1.2 min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29D184-CF3B-5353-D594-3123DCB81E57}"/>
              </a:ext>
            </a:extLst>
          </p:cNvPr>
          <p:cNvSpPr txBox="1"/>
          <p:nvPr/>
        </p:nvSpPr>
        <p:spPr>
          <a:xfrm>
            <a:off x="7064801" y="5060124"/>
            <a:ext cx="1748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All videos are short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6DB3DD-50D3-E8A0-E853-3B788CC41EB6}"/>
              </a:ext>
            </a:extLst>
          </p:cNvPr>
          <p:cNvSpPr txBox="1"/>
          <p:nvPr/>
        </p:nvSpPr>
        <p:spPr>
          <a:xfrm>
            <a:off x="4516348" y="5098588"/>
            <a:ext cx="1748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Per video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9BFB723-254A-C7DC-711F-9A56EE4795B5}"/>
              </a:ext>
            </a:extLst>
          </p:cNvPr>
          <p:cNvSpPr/>
          <p:nvPr/>
        </p:nvSpPr>
        <p:spPr>
          <a:xfrm>
            <a:off x="9330567" y="4369395"/>
            <a:ext cx="2258758" cy="99080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088C70-81D4-CEF3-C020-25982FF54C13}"/>
              </a:ext>
            </a:extLst>
          </p:cNvPr>
          <p:cNvSpPr txBox="1"/>
          <p:nvPr/>
        </p:nvSpPr>
        <p:spPr>
          <a:xfrm>
            <a:off x="9621109" y="4366430"/>
            <a:ext cx="209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Engagement Rate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94AE56-F100-1DFB-849A-738A12E8D673}"/>
              </a:ext>
            </a:extLst>
          </p:cNvPr>
          <p:cNvSpPr txBox="1"/>
          <p:nvPr/>
        </p:nvSpPr>
        <p:spPr>
          <a:xfrm>
            <a:off x="10054189" y="4659622"/>
            <a:ext cx="1379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Kanit Light" panose="020B0604020202020204" charset="-34"/>
                <a:cs typeface="Kanit Light" panose="020B0604020202020204" charset="-34"/>
              </a:rPr>
              <a:t>0.2%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2BAB58-57A0-FA5C-FF8E-C2E245A400F9}"/>
              </a:ext>
            </a:extLst>
          </p:cNvPr>
          <p:cNvSpPr txBox="1"/>
          <p:nvPr/>
        </p:nvSpPr>
        <p:spPr>
          <a:xfrm>
            <a:off x="9556124" y="5046008"/>
            <a:ext cx="2098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Likes + comments / views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001A40-6B06-A220-2AD9-FABEDED6D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03" y="1731929"/>
            <a:ext cx="4604328" cy="234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09D2265-C1E9-9B49-0183-A1039D0E3012}"/>
              </a:ext>
            </a:extLst>
          </p:cNvPr>
          <p:cNvSpPr/>
          <p:nvPr/>
        </p:nvSpPr>
        <p:spPr>
          <a:xfrm>
            <a:off x="6334411" y="1230580"/>
            <a:ext cx="5231958" cy="2846898"/>
          </a:xfrm>
          <a:prstGeom prst="roundRect">
            <a:avLst/>
          </a:prstGeom>
          <a:solidFill>
            <a:srgbClr val="111827"/>
          </a:solidFill>
          <a:ln>
            <a:solidFill>
              <a:srgbClr val="1F29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03270F4-0919-82E8-A321-264AE9083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142" y="1615013"/>
            <a:ext cx="4598172" cy="23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57113FC-B286-8D61-7D69-21D8594A6F1A}"/>
              </a:ext>
            </a:extLst>
          </p:cNvPr>
          <p:cNvSpPr txBox="1"/>
          <p:nvPr/>
        </p:nvSpPr>
        <p:spPr>
          <a:xfrm>
            <a:off x="6671896" y="1323095"/>
            <a:ext cx="3716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0" dirty="0">
                <a:solidFill>
                  <a:srgbClr val="F3F4F6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Duration vs performance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9DB19B-F76D-B5B6-0A2A-49312485819C}"/>
              </a:ext>
            </a:extLst>
          </p:cNvPr>
          <p:cNvSpPr txBox="1"/>
          <p:nvPr/>
        </p:nvSpPr>
        <p:spPr>
          <a:xfrm>
            <a:off x="879320" y="5575429"/>
            <a:ext cx="612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dirty="0">
                <a:solidFill>
                  <a:schemeClr val="accent2">
                    <a:lumMod val="7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Key </a:t>
            </a:r>
            <a:r>
              <a:rPr lang="en-IN" sz="1800" b="1" dirty="0">
                <a:solidFill>
                  <a:schemeClr val="accent2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Insights</a:t>
            </a:r>
            <a:r>
              <a:rPr lang="en-IN" sz="1800" b="1" i="0" dirty="0">
                <a:solidFill>
                  <a:schemeClr val="accent2">
                    <a:lumMod val="7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: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53F292-449C-DACC-FCEA-942C6933845D}"/>
              </a:ext>
            </a:extLst>
          </p:cNvPr>
          <p:cNvSpPr txBox="1"/>
          <p:nvPr/>
        </p:nvSpPr>
        <p:spPr>
          <a:xfrm>
            <a:off x="892882" y="5949456"/>
            <a:ext cx="6120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i="0" dirty="0">
                <a:solidFill>
                  <a:schemeClr val="bg1">
                    <a:lumMod val="8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Untagged videos are of short duration ranging from  0-4mins</a:t>
            </a:r>
            <a:endParaRPr lang="en-IN" sz="1200" dirty="0">
              <a:solidFill>
                <a:schemeClr val="bg1">
                  <a:lumMod val="8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i="0" dirty="0">
              <a:solidFill>
                <a:schemeClr val="bg1">
                  <a:lumMod val="85000"/>
                </a:schemeClr>
              </a:solidFill>
              <a:effectLst/>
              <a:latin typeface="Kanit Light" panose="020B0604020202020204" charset="-34"/>
              <a:cs typeface="Kanit Light" panose="020B0604020202020204" charset="-3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Few videos have view count more than 100M views</a:t>
            </a:r>
          </a:p>
          <a:p>
            <a:endParaRPr lang="en-IN" sz="1200" i="0" dirty="0">
              <a:solidFill>
                <a:schemeClr val="bg1">
                  <a:lumMod val="85000"/>
                </a:schemeClr>
              </a:solidFill>
              <a:effectLst/>
              <a:latin typeface="Kanit Light" panose="020B0604020202020204" charset="-34"/>
              <a:cs typeface="Kanit Light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465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8E6CB-1B6B-DBA2-F5CE-7E874381F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ackground 2">
            <a:extLst>
              <a:ext uri="{FF2B5EF4-FFF2-40B4-BE49-F238E27FC236}">
                <a16:creationId xmlns:a16="http://schemas.microsoft.com/office/drawing/2014/main" id="{507A8C2C-9EB7-A8A3-9923-E2BF1A50877E}"/>
              </a:ext>
            </a:extLst>
          </p:cNvPr>
          <p:cNvSpPr/>
          <p:nvPr/>
        </p:nvSpPr>
        <p:spPr>
          <a:xfrm>
            <a:off x="0" y="-36741"/>
            <a:ext cx="12192000" cy="6858001"/>
          </a:xfrm>
          <a:prstGeom prst="rect">
            <a:avLst/>
          </a:prstGeom>
          <a:solidFill>
            <a:srgbClr val="0A0A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Icon 2" descr="Image with solid fill">
            <a:extLst>
              <a:ext uri="{FF2B5EF4-FFF2-40B4-BE49-F238E27FC236}">
                <a16:creationId xmlns:a16="http://schemas.microsoft.com/office/drawing/2014/main" id="{7D837321-FEF2-DACD-2E51-1511809FC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38" y="3594447"/>
            <a:ext cx="666812" cy="666812"/>
          </a:xfrm>
          <a:prstGeom prst="rect">
            <a:avLst/>
          </a:prstGeom>
        </p:spPr>
      </p:pic>
      <p:sp>
        <p:nvSpPr>
          <p:cNvPr id="10" name="Top Bar">
            <a:extLst>
              <a:ext uri="{FF2B5EF4-FFF2-40B4-BE49-F238E27FC236}">
                <a16:creationId xmlns:a16="http://schemas.microsoft.com/office/drawing/2014/main" id="{36E8E829-4A2D-193A-05B1-5A7FF8E79634}"/>
              </a:ext>
            </a:extLst>
          </p:cNvPr>
          <p:cNvSpPr/>
          <p:nvPr/>
        </p:nvSpPr>
        <p:spPr>
          <a:xfrm>
            <a:off x="0" y="-1"/>
            <a:ext cx="12192000" cy="7048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Search" descr="Magnifying glass with solid fill">
            <a:extLst>
              <a:ext uri="{FF2B5EF4-FFF2-40B4-BE49-F238E27FC236}">
                <a16:creationId xmlns:a16="http://schemas.microsoft.com/office/drawing/2014/main" id="{E6C06DB9-8044-16DD-57A6-37A6983E2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97924" y="240585"/>
            <a:ext cx="223675" cy="223675"/>
          </a:xfrm>
          <a:prstGeom prst="rect">
            <a:avLst/>
          </a:prstGeom>
        </p:spPr>
      </p:pic>
      <p:grpSp>
        <p:nvGrpSpPr>
          <p:cNvPr id="14" name="Cast">
            <a:extLst>
              <a:ext uri="{FF2B5EF4-FFF2-40B4-BE49-F238E27FC236}">
                <a16:creationId xmlns:a16="http://schemas.microsoft.com/office/drawing/2014/main" id="{37CD05E6-4A9F-ADF9-83D9-6AE636E60482}"/>
              </a:ext>
            </a:extLst>
          </p:cNvPr>
          <p:cNvGrpSpPr/>
          <p:nvPr/>
        </p:nvGrpSpPr>
        <p:grpSpPr>
          <a:xfrm>
            <a:off x="10170582" y="262193"/>
            <a:ext cx="472018" cy="289990"/>
            <a:chOff x="9814982" y="326758"/>
            <a:chExt cx="472018" cy="28999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F576277-3778-8703-4AEF-3F7564D3016C}"/>
                </a:ext>
              </a:extLst>
            </p:cNvPr>
            <p:cNvSpPr/>
            <p:nvPr/>
          </p:nvSpPr>
          <p:spPr>
            <a:xfrm>
              <a:off x="10069483" y="333906"/>
              <a:ext cx="217517" cy="175679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390D797-5B9A-16D6-2875-3CD6DA64504B}"/>
                </a:ext>
              </a:extLst>
            </p:cNvPr>
            <p:cNvSpPr/>
            <p:nvPr/>
          </p:nvSpPr>
          <p:spPr>
            <a:xfrm>
              <a:off x="9814982" y="361949"/>
              <a:ext cx="400582" cy="187597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64C4FEBC-D707-F0A3-D863-D531844F2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700000">
              <a:off x="9964555" y="326758"/>
              <a:ext cx="289990" cy="289990"/>
            </a:xfrm>
            <a:prstGeom prst="rect">
              <a:avLst/>
            </a:prstGeom>
          </p:spPr>
        </p:pic>
      </p:grpSp>
      <p:grpSp>
        <p:nvGrpSpPr>
          <p:cNvPr id="18" name="Mr. Purple">
            <a:extLst>
              <a:ext uri="{FF2B5EF4-FFF2-40B4-BE49-F238E27FC236}">
                <a16:creationId xmlns:a16="http://schemas.microsoft.com/office/drawing/2014/main" id="{84FFCE2D-9528-10DC-D1F9-57A1C9CBA454}"/>
              </a:ext>
            </a:extLst>
          </p:cNvPr>
          <p:cNvGrpSpPr/>
          <p:nvPr/>
        </p:nvGrpSpPr>
        <p:grpSpPr>
          <a:xfrm>
            <a:off x="11589324" y="195261"/>
            <a:ext cx="314325" cy="314325"/>
            <a:chOff x="11589324" y="195261"/>
            <a:chExt cx="314325" cy="314325"/>
          </a:xfrm>
        </p:grpSpPr>
        <p:sp>
          <p:nvSpPr>
            <p:cNvPr id="19" name="User">
              <a:extLst>
                <a:ext uri="{FF2B5EF4-FFF2-40B4-BE49-F238E27FC236}">
                  <a16:creationId xmlns:a16="http://schemas.microsoft.com/office/drawing/2014/main" id="{EA0C9813-03AE-29B8-DB8E-2194201315BD}"/>
                </a:ext>
              </a:extLst>
            </p:cNvPr>
            <p:cNvSpPr/>
            <p:nvPr/>
          </p:nvSpPr>
          <p:spPr>
            <a:xfrm>
              <a:off x="11589324" y="195261"/>
              <a:ext cx="314325" cy="314325"/>
            </a:xfrm>
            <a:prstGeom prst="roundRect">
              <a:avLst>
                <a:gd name="adj" fmla="val 6819"/>
              </a:avLst>
            </a:prstGeom>
            <a:solidFill>
              <a:srgbClr val="7C2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C168388-260A-98D5-7DE1-F22123732DA0}"/>
                </a:ext>
              </a:extLst>
            </p:cNvPr>
            <p:cNvGrpSpPr/>
            <p:nvPr/>
          </p:nvGrpSpPr>
          <p:grpSpPr>
            <a:xfrm>
              <a:off x="11643963" y="214039"/>
              <a:ext cx="243683" cy="189048"/>
              <a:chOff x="1889124" y="2568795"/>
              <a:chExt cx="1448380" cy="112364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F05ED15-ECED-E3A6-3DD2-76E9FB4CA17A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F048B60-F0A3-DDFA-60DE-761BFB51AA5F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01FB617C-F912-9A27-3D00-37CB133CEA86}"/>
                  </a:ext>
                </a:extLst>
              </p:cNvPr>
              <p:cNvSpPr/>
              <p:nvPr/>
            </p:nvSpPr>
            <p:spPr>
              <a:xfrm rot="7117880">
                <a:off x="2213858" y="2568795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2EA5A842-F2E9-36CC-3A64-5437AD0DAD3B}"/>
              </a:ext>
            </a:extLst>
          </p:cNvPr>
          <p:cNvSpPr txBox="1"/>
          <p:nvPr/>
        </p:nvSpPr>
        <p:spPr>
          <a:xfrm>
            <a:off x="1402067" y="246354"/>
            <a:ext cx="9803848" cy="61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sz="2400" dirty="0">
                <a:solidFill>
                  <a:srgbClr val="EF4444"/>
                </a:solidFill>
                <a:latin typeface="Kanit" panose="020B0604020202020204" charset="-34"/>
                <a:cs typeface="Kanit" panose="020B0604020202020204" charset="-34"/>
              </a:rPr>
              <a:t>Frequency of Video publishing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E99920C-A7E0-55DC-DA90-F0FDBA791B2D}"/>
              </a:ext>
            </a:extLst>
          </p:cNvPr>
          <p:cNvSpPr/>
          <p:nvPr/>
        </p:nvSpPr>
        <p:spPr>
          <a:xfrm>
            <a:off x="756559" y="1455577"/>
            <a:ext cx="6168146" cy="5156070"/>
          </a:xfrm>
          <a:prstGeom prst="roundRect">
            <a:avLst/>
          </a:prstGeom>
          <a:solidFill>
            <a:srgbClr val="111827"/>
          </a:solidFill>
          <a:ln>
            <a:solidFill>
              <a:srgbClr val="1F29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9B9C73-7EB0-39E7-02C8-6D8EB74F1F80}"/>
              </a:ext>
            </a:extLst>
          </p:cNvPr>
          <p:cNvSpPr txBox="1"/>
          <p:nvPr/>
        </p:nvSpPr>
        <p:spPr>
          <a:xfrm>
            <a:off x="1294222" y="1565889"/>
            <a:ext cx="3180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Yearly Video Publishing Growth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5904B1-603D-0CB3-F687-A19CE7701798}"/>
              </a:ext>
            </a:extLst>
          </p:cNvPr>
          <p:cNvSpPr txBox="1"/>
          <p:nvPr/>
        </p:nvSpPr>
        <p:spPr>
          <a:xfrm>
            <a:off x="1375296" y="753619"/>
            <a:ext cx="6102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Correlation between video title size and viewership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BF7364E-97D5-BA61-D460-F9BB74089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Titles shorter than 8 words contribute only 20% of the total views.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6B961F-3D87-E00D-3AC3-303F21596324}"/>
              </a:ext>
            </a:extLst>
          </p:cNvPr>
          <p:cNvSpPr/>
          <p:nvPr/>
        </p:nvSpPr>
        <p:spPr>
          <a:xfrm>
            <a:off x="4848279" y="5372032"/>
            <a:ext cx="443052" cy="195944"/>
          </a:xfrm>
          <a:prstGeom prst="rect">
            <a:avLst/>
          </a:prstGeom>
          <a:solidFill>
            <a:srgbClr val="1118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416FF5-CC12-1A8D-8084-33F5E0CF0DAA}"/>
              </a:ext>
            </a:extLst>
          </p:cNvPr>
          <p:cNvSpPr/>
          <p:nvPr/>
        </p:nvSpPr>
        <p:spPr>
          <a:xfrm>
            <a:off x="3890202" y="5384329"/>
            <a:ext cx="443052" cy="195944"/>
          </a:xfrm>
          <a:prstGeom prst="rect">
            <a:avLst/>
          </a:prstGeom>
          <a:solidFill>
            <a:srgbClr val="1118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7DE334-1E0F-E039-C5E6-8D9CCD3C2EFF}"/>
              </a:ext>
            </a:extLst>
          </p:cNvPr>
          <p:cNvSpPr/>
          <p:nvPr/>
        </p:nvSpPr>
        <p:spPr>
          <a:xfrm>
            <a:off x="2875007" y="5374432"/>
            <a:ext cx="443052" cy="195944"/>
          </a:xfrm>
          <a:prstGeom prst="rect">
            <a:avLst/>
          </a:prstGeom>
          <a:solidFill>
            <a:srgbClr val="1118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423C6D-9498-937A-05BE-F0FB29DED6C8}"/>
              </a:ext>
            </a:extLst>
          </p:cNvPr>
          <p:cNvSpPr/>
          <p:nvPr/>
        </p:nvSpPr>
        <p:spPr>
          <a:xfrm>
            <a:off x="1964623" y="5367151"/>
            <a:ext cx="443052" cy="195944"/>
          </a:xfrm>
          <a:prstGeom prst="rect">
            <a:avLst/>
          </a:prstGeom>
          <a:solidFill>
            <a:srgbClr val="1118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7765B25-380E-7BE8-275D-39FE9027C787}"/>
              </a:ext>
            </a:extLst>
          </p:cNvPr>
          <p:cNvSpPr/>
          <p:nvPr/>
        </p:nvSpPr>
        <p:spPr>
          <a:xfrm>
            <a:off x="7718402" y="1585348"/>
            <a:ext cx="3450658" cy="78149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30DE490-8BC3-C72D-1316-7D3D9B215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26" y="1961595"/>
            <a:ext cx="5503780" cy="206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1172F6-079F-5CAF-2BCD-3377090EE540}"/>
              </a:ext>
            </a:extLst>
          </p:cNvPr>
          <p:cNvSpPr/>
          <p:nvPr/>
        </p:nvSpPr>
        <p:spPr>
          <a:xfrm>
            <a:off x="7728152" y="2590816"/>
            <a:ext cx="3504868" cy="78149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17ED73F-9EB3-D073-7DC8-49947DA180B5}"/>
              </a:ext>
            </a:extLst>
          </p:cNvPr>
          <p:cNvSpPr/>
          <p:nvPr/>
        </p:nvSpPr>
        <p:spPr>
          <a:xfrm>
            <a:off x="7687530" y="3678839"/>
            <a:ext cx="3550804" cy="78149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517D5F5-0193-A830-D75F-C84ECE918776}"/>
              </a:ext>
            </a:extLst>
          </p:cNvPr>
          <p:cNvSpPr/>
          <p:nvPr/>
        </p:nvSpPr>
        <p:spPr>
          <a:xfrm>
            <a:off x="7700031" y="5726783"/>
            <a:ext cx="3550804" cy="78149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D1905B-DB71-8101-3E05-3097A5858F59}"/>
              </a:ext>
            </a:extLst>
          </p:cNvPr>
          <p:cNvSpPr txBox="1"/>
          <p:nvPr/>
        </p:nvSpPr>
        <p:spPr>
          <a:xfrm>
            <a:off x="7792436" y="1618393"/>
            <a:ext cx="2728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i="0" dirty="0">
                <a:solidFill>
                  <a:schemeClr val="bg1">
                    <a:lumMod val="95000"/>
                  </a:schemeClr>
                </a:solidFill>
                <a:effectLst/>
                <a:latin typeface="Kanit" panose="020B0604020202020204" charset="-34"/>
                <a:cs typeface="Kanit" panose="020B0604020202020204" charset="-34"/>
              </a:rPr>
              <a:t>Total Videos</a:t>
            </a:r>
            <a:endParaRPr lang="en-IN" sz="1200" dirty="0">
              <a:solidFill>
                <a:schemeClr val="bg1">
                  <a:lumMod val="95000"/>
                </a:schemeClr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74087A-B238-CB71-E900-ED41D4860808}"/>
              </a:ext>
            </a:extLst>
          </p:cNvPr>
          <p:cNvSpPr txBox="1"/>
          <p:nvPr/>
        </p:nvSpPr>
        <p:spPr>
          <a:xfrm>
            <a:off x="7886993" y="1906748"/>
            <a:ext cx="2347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dirty="0">
                <a:solidFill>
                  <a:srgbClr val="FF0000"/>
                </a:solidFill>
                <a:latin typeface="Kanit" panose="020B0604020202020204" charset="-34"/>
                <a:cs typeface="Kanit" panose="020B0604020202020204" charset="-34"/>
              </a:rPr>
              <a:t>5.2k</a:t>
            </a:r>
            <a:endParaRPr lang="en-IN" sz="2400" i="0" dirty="0">
              <a:solidFill>
                <a:srgbClr val="FF0000"/>
              </a:solidFill>
              <a:effectLst/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F1E070-F7F4-6C33-526D-7405E286E408}"/>
              </a:ext>
            </a:extLst>
          </p:cNvPr>
          <p:cNvSpPr txBox="1"/>
          <p:nvPr/>
        </p:nvSpPr>
        <p:spPr>
          <a:xfrm>
            <a:off x="7774459" y="3717726"/>
            <a:ext cx="2728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Kanit" panose="020B0604020202020204" charset="-34"/>
                <a:cs typeface="Kanit" panose="020B0604020202020204" charset="-34"/>
              </a:rPr>
              <a:t>Average Video Duration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4C236DE-3186-A841-D530-0B297F74C56F}"/>
              </a:ext>
            </a:extLst>
          </p:cNvPr>
          <p:cNvSpPr txBox="1"/>
          <p:nvPr/>
        </p:nvSpPr>
        <p:spPr>
          <a:xfrm>
            <a:off x="7836376" y="4015295"/>
            <a:ext cx="2347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dirty="0">
                <a:solidFill>
                  <a:srgbClr val="FF0000"/>
                </a:solidFill>
                <a:latin typeface="Kanit" panose="020B0604020202020204" charset="-34"/>
                <a:cs typeface="Kanit" panose="020B0604020202020204" charset="-34"/>
              </a:rPr>
              <a:t>2.2 min</a:t>
            </a:r>
            <a:endParaRPr lang="en-IN" sz="2400" i="0" dirty="0">
              <a:solidFill>
                <a:srgbClr val="FF0000"/>
              </a:solidFill>
              <a:effectLst/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73FA42-1A36-3A52-AD83-2BDF22D08317}"/>
              </a:ext>
            </a:extLst>
          </p:cNvPr>
          <p:cNvSpPr txBox="1"/>
          <p:nvPr/>
        </p:nvSpPr>
        <p:spPr>
          <a:xfrm>
            <a:off x="7805650" y="2655162"/>
            <a:ext cx="2728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Kanit" panose="020B0604020202020204" charset="-34"/>
                <a:cs typeface="Kanit" panose="020B0604020202020204" charset="-34"/>
              </a:rPr>
              <a:t>Average video growth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A39D12-AD5F-C76A-A2FA-F52AD7CB5A3E}"/>
              </a:ext>
            </a:extLst>
          </p:cNvPr>
          <p:cNvSpPr txBox="1"/>
          <p:nvPr/>
        </p:nvSpPr>
        <p:spPr>
          <a:xfrm>
            <a:off x="7912108" y="2920703"/>
            <a:ext cx="2347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dirty="0">
                <a:solidFill>
                  <a:srgbClr val="FF0000"/>
                </a:solidFill>
                <a:latin typeface="Kanit" panose="020B0604020202020204" charset="-34"/>
                <a:cs typeface="Kanit" panose="020B0604020202020204" charset="-34"/>
              </a:rPr>
              <a:t>30.5%</a:t>
            </a:r>
            <a:endParaRPr lang="en-IN" sz="2400" i="0" dirty="0">
              <a:solidFill>
                <a:srgbClr val="FF0000"/>
              </a:solidFill>
              <a:effectLst/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DA234C6-3DE4-1ED5-7856-62E942D83D2B}"/>
              </a:ext>
            </a:extLst>
          </p:cNvPr>
          <p:cNvSpPr txBox="1"/>
          <p:nvPr/>
        </p:nvSpPr>
        <p:spPr>
          <a:xfrm>
            <a:off x="7854532" y="5790691"/>
            <a:ext cx="2728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Kanit" panose="020B0604020202020204" charset="-34"/>
                <a:cs typeface="Kanit" panose="020B0604020202020204" charset="-34"/>
              </a:rPr>
              <a:t>Peak Growth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3DE291B-107B-FAFF-3643-80C8E5F341E8}"/>
              </a:ext>
            </a:extLst>
          </p:cNvPr>
          <p:cNvSpPr txBox="1"/>
          <p:nvPr/>
        </p:nvSpPr>
        <p:spPr>
          <a:xfrm>
            <a:off x="7912108" y="6031817"/>
            <a:ext cx="2347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dirty="0">
                <a:solidFill>
                  <a:srgbClr val="FF0000"/>
                </a:solidFill>
                <a:latin typeface="Kanit" panose="020B0604020202020204" charset="-34"/>
                <a:cs typeface="Kanit" panose="020B0604020202020204" charset="-34"/>
              </a:rPr>
              <a:t>305.9%</a:t>
            </a:r>
            <a:endParaRPr lang="en-IN" sz="2400" i="0" dirty="0">
              <a:solidFill>
                <a:srgbClr val="FF0000"/>
              </a:solidFill>
              <a:effectLst/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F653DAD-1B14-EC80-53C3-DE94F4B3C5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21" y="4578789"/>
            <a:ext cx="5278729" cy="180702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92D159C-5F2F-6410-1A33-5B135CF43FBE}"/>
              </a:ext>
            </a:extLst>
          </p:cNvPr>
          <p:cNvSpPr txBox="1"/>
          <p:nvPr/>
        </p:nvSpPr>
        <p:spPr>
          <a:xfrm>
            <a:off x="1272361" y="4224686"/>
            <a:ext cx="3180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Year-over-Year Growth Rate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B68767F-1320-680B-958C-1A25C2F44955}"/>
              </a:ext>
            </a:extLst>
          </p:cNvPr>
          <p:cNvSpPr/>
          <p:nvPr/>
        </p:nvSpPr>
        <p:spPr>
          <a:xfrm>
            <a:off x="2105849" y="5880624"/>
            <a:ext cx="443052" cy="87779"/>
          </a:xfrm>
          <a:prstGeom prst="rect">
            <a:avLst/>
          </a:prstGeom>
          <a:solidFill>
            <a:srgbClr val="1118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bg1">
                    <a:lumMod val="85000"/>
                  </a:schemeClr>
                </a:solidFill>
              </a:rPr>
              <a:t>9.7%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F918466-C5F0-B430-B762-611DC47101C4}"/>
              </a:ext>
            </a:extLst>
          </p:cNvPr>
          <p:cNvSpPr/>
          <p:nvPr/>
        </p:nvSpPr>
        <p:spPr>
          <a:xfrm>
            <a:off x="2827090" y="4531916"/>
            <a:ext cx="443052" cy="178955"/>
          </a:xfrm>
          <a:prstGeom prst="rect">
            <a:avLst/>
          </a:prstGeom>
          <a:solidFill>
            <a:srgbClr val="1118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bg1">
                    <a:lumMod val="85000"/>
                  </a:schemeClr>
                </a:solidFill>
              </a:rPr>
              <a:t>306%</a:t>
            </a:r>
          </a:p>
        </p:txBody>
      </p:sp>
      <p:sp>
        <p:nvSpPr>
          <p:cNvPr id="7168" name="Rectangle 7167">
            <a:extLst>
              <a:ext uri="{FF2B5EF4-FFF2-40B4-BE49-F238E27FC236}">
                <a16:creationId xmlns:a16="http://schemas.microsoft.com/office/drawing/2014/main" id="{114AED5A-0D9D-F996-04A2-CDDF006ED68F}"/>
              </a:ext>
            </a:extLst>
          </p:cNvPr>
          <p:cNvSpPr/>
          <p:nvPr/>
        </p:nvSpPr>
        <p:spPr>
          <a:xfrm>
            <a:off x="3490533" y="4999329"/>
            <a:ext cx="443052" cy="178955"/>
          </a:xfrm>
          <a:prstGeom prst="rect">
            <a:avLst/>
          </a:prstGeom>
          <a:solidFill>
            <a:srgbClr val="1118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bg1">
                    <a:lumMod val="85000"/>
                  </a:schemeClr>
                </a:solidFill>
              </a:rPr>
              <a:t>208%</a:t>
            </a:r>
          </a:p>
        </p:txBody>
      </p:sp>
      <p:sp>
        <p:nvSpPr>
          <p:cNvPr id="7169" name="Rectangle 7168">
            <a:extLst>
              <a:ext uri="{FF2B5EF4-FFF2-40B4-BE49-F238E27FC236}">
                <a16:creationId xmlns:a16="http://schemas.microsoft.com/office/drawing/2014/main" id="{7E86029B-403C-D9E6-925B-AC0F5AB6F599}"/>
              </a:ext>
            </a:extLst>
          </p:cNvPr>
          <p:cNvSpPr/>
          <p:nvPr/>
        </p:nvSpPr>
        <p:spPr>
          <a:xfrm>
            <a:off x="4008550" y="5638021"/>
            <a:ext cx="443052" cy="178955"/>
          </a:xfrm>
          <a:prstGeom prst="rect">
            <a:avLst/>
          </a:prstGeom>
          <a:solidFill>
            <a:srgbClr val="1118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bg1">
                    <a:lumMod val="85000"/>
                  </a:schemeClr>
                </a:solidFill>
              </a:rPr>
              <a:t>51%</a:t>
            </a:r>
          </a:p>
        </p:txBody>
      </p:sp>
      <p:sp>
        <p:nvSpPr>
          <p:cNvPr id="7171" name="Rectangle 7170">
            <a:extLst>
              <a:ext uri="{FF2B5EF4-FFF2-40B4-BE49-F238E27FC236}">
                <a16:creationId xmlns:a16="http://schemas.microsoft.com/office/drawing/2014/main" id="{8E6E709A-DF37-E785-5EE5-7F63572B94D1}"/>
              </a:ext>
            </a:extLst>
          </p:cNvPr>
          <p:cNvSpPr/>
          <p:nvPr/>
        </p:nvSpPr>
        <p:spPr>
          <a:xfrm>
            <a:off x="4475938" y="5835035"/>
            <a:ext cx="443052" cy="178955"/>
          </a:xfrm>
          <a:prstGeom prst="rect">
            <a:avLst/>
          </a:prstGeom>
          <a:solidFill>
            <a:srgbClr val="1118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bg1">
                    <a:lumMod val="85000"/>
                  </a:schemeClr>
                </a:solidFill>
              </a:rPr>
              <a:t>30%</a:t>
            </a:r>
          </a:p>
        </p:txBody>
      </p:sp>
      <p:sp>
        <p:nvSpPr>
          <p:cNvPr id="7172" name="Rectangle 7171">
            <a:extLst>
              <a:ext uri="{FF2B5EF4-FFF2-40B4-BE49-F238E27FC236}">
                <a16:creationId xmlns:a16="http://schemas.microsoft.com/office/drawing/2014/main" id="{BABE847E-339D-53D0-AAAA-C1D6608A30A4}"/>
              </a:ext>
            </a:extLst>
          </p:cNvPr>
          <p:cNvSpPr/>
          <p:nvPr/>
        </p:nvSpPr>
        <p:spPr>
          <a:xfrm>
            <a:off x="5027318" y="5894111"/>
            <a:ext cx="429334" cy="209356"/>
          </a:xfrm>
          <a:prstGeom prst="rect">
            <a:avLst/>
          </a:prstGeom>
          <a:solidFill>
            <a:srgbClr val="1118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bg1">
                    <a:lumMod val="85000"/>
                  </a:schemeClr>
                </a:solidFill>
              </a:rPr>
              <a:t>8.7%</a:t>
            </a:r>
          </a:p>
        </p:txBody>
      </p:sp>
      <p:sp>
        <p:nvSpPr>
          <p:cNvPr id="7173" name="Rectangle 7172">
            <a:extLst>
              <a:ext uri="{FF2B5EF4-FFF2-40B4-BE49-F238E27FC236}">
                <a16:creationId xmlns:a16="http://schemas.microsoft.com/office/drawing/2014/main" id="{C2F59E0A-4111-33EA-5A46-8D8BAC7D4756}"/>
              </a:ext>
            </a:extLst>
          </p:cNvPr>
          <p:cNvSpPr/>
          <p:nvPr/>
        </p:nvSpPr>
        <p:spPr>
          <a:xfrm>
            <a:off x="5408243" y="5911955"/>
            <a:ext cx="429334" cy="209356"/>
          </a:xfrm>
          <a:prstGeom prst="rect">
            <a:avLst/>
          </a:prstGeom>
          <a:solidFill>
            <a:srgbClr val="1118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bg1">
                    <a:lumMod val="85000"/>
                  </a:schemeClr>
                </a:solidFill>
              </a:rPr>
              <a:t>2.5%</a:t>
            </a:r>
          </a:p>
        </p:txBody>
      </p:sp>
      <p:sp>
        <p:nvSpPr>
          <p:cNvPr id="7174" name="Rectangle 7173">
            <a:extLst>
              <a:ext uri="{FF2B5EF4-FFF2-40B4-BE49-F238E27FC236}">
                <a16:creationId xmlns:a16="http://schemas.microsoft.com/office/drawing/2014/main" id="{580E48C0-C935-1B5D-3FB2-88EF858F0F10}"/>
              </a:ext>
            </a:extLst>
          </p:cNvPr>
          <p:cNvSpPr/>
          <p:nvPr/>
        </p:nvSpPr>
        <p:spPr>
          <a:xfrm>
            <a:off x="5983113" y="5816975"/>
            <a:ext cx="429333" cy="181813"/>
          </a:xfrm>
          <a:prstGeom prst="rect">
            <a:avLst/>
          </a:prstGeom>
          <a:solidFill>
            <a:srgbClr val="1118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bg1">
                    <a:lumMod val="85000"/>
                  </a:schemeClr>
                </a:solidFill>
              </a:rPr>
              <a:t>25.2%</a:t>
            </a:r>
          </a:p>
        </p:txBody>
      </p:sp>
      <p:sp>
        <p:nvSpPr>
          <p:cNvPr id="7176" name="Rectangle: Rounded Corners 7175">
            <a:extLst>
              <a:ext uri="{FF2B5EF4-FFF2-40B4-BE49-F238E27FC236}">
                <a16:creationId xmlns:a16="http://schemas.microsoft.com/office/drawing/2014/main" id="{1FD6EA6B-C72A-73DD-D88B-E90F36D7F884}"/>
              </a:ext>
            </a:extLst>
          </p:cNvPr>
          <p:cNvSpPr/>
          <p:nvPr/>
        </p:nvSpPr>
        <p:spPr>
          <a:xfrm>
            <a:off x="7705184" y="4690645"/>
            <a:ext cx="3550804" cy="78149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2B3A3F0E-FF42-0644-99A6-BCA841AC5814}"/>
              </a:ext>
            </a:extLst>
          </p:cNvPr>
          <p:cNvSpPr txBox="1"/>
          <p:nvPr/>
        </p:nvSpPr>
        <p:spPr>
          <a:xfrm>
            <a:off x="7744809" y="4766862"/>
            <a:ext cx="2728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Kanit" panose="020B0604020202020204" charset="-34"/>
                <a:cs typeface="Kanit" panose="020B0604020202020204" charset="-34"/>
              </a:rPr>
              <a:t>Engagement Rate</a:t>
            </a: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7E9A0F5E-A049-3934-D2BC-05CCB2A6AE1A}"/>
              </a:ext>
            </a:extLst>
          </p:cNvPr>
          <p:cNvSpPr txBox="1"/>
          <p:nvPr/>
        </p:nvSpPr>
        <p:spPr>
          <a:xfrm>
            <a:off x="7879389" y="5041819"/>
            <a:ext cx="2347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dirty="0">
                <a:solidFill>
                  <a:srgbClr val="FF0000"/>
                </a:solidFill>
                <a:latin typeface="Kanit" panose="020B0604020202020204" charset="-34"/>
                <a:cs typeface="Kanit" panose="020B0604020202020204" charset="-34"/>
              </a:rPr>
              <a:t>1.3%</a:t>
            </a:r>
            <a:endParaRPr lang="en-IN" sz="2400" i="0" dirty="0">
              <a:solidFill>
                <a:srgbClr val="FF0000"/>
              </a:solidFill>
              <a:effectLst/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B9149047-3D96-CB5B-A48D-9112C0A744D6}"/>
              </a:ext>
            </a:extLst>
          </p:cNvPr>
          <p:cNvSpPr txBox="1"/>
          <p:nvPr/>
        </p:nvSpPr>
        <p:spPr>
          <a:xfrm>
            <a:off x="8834589" y="3037672"/>
            <a:ext cx="1748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Per Year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58B2F99B-CEA7-20C1-BFC6-BFBE7E0724CD}"/>
              </a:ext>
            </a:extLst>
          </p:cNvPr>
          <p:cNvSpPr txBox="1"/>
          <p:nvPr/>
        </p:nvSpPr>
        <p:spPr>
          <a:xfrm>
            <a:off x="8922070" y="4160945"/>
            <a:ext cx="1748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Short Videos</a:t>
            </a: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1C3E4E07-8F75-9122-AF00-DB219E416BC1}"/>
              </a:ext>
            </a:extLst>
          </p:cNvPr>
          <p:cNvSpPr txBox="1"/>
          <p:nvPr/>
        </p:nvSpPr>
        <p:spPr>
          <a:xfrm>
            <a:off x="8544412" y="5159417"/>
            <a:ext cx="2098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Likes + comments / views</a:t>
            </a:r>
          </a:p>
        </p:txBody>
      </p:sp>
      <p:sp>
        <p:nvSpPr>
          <p:cNvPr id="7182" name="TextBox 7181">
            <a:extLst>
              <a:ext uri="{FF2B5EF4-FFF2-40B4-BE49-F238E27FC236}">
                <a16:creationId xmlns:a16="http://schemas.microsoft.com/office/drawing/2014/main" id="{7F8C85AF-A591-12DD-6BE5-9C752DA6C234}"/>
              </a:ext>
            </a:extLst>
          </p:cNvPr>
          <p:cNvSpPr txBox="1"/>
          <p:nvPr/>
        </p:nvSpPr>
        <p:spPr>
          <a:xfrm>
            <a:off x="9086102" y="6179507"/>
            <a:ext cx="2098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In 2018</a:t>
            </a:r>
          </a:p>
        </p:txBody>
      </p:sp>
      <p:pic>
        <p:nvPicPr>
          <p:cNvPr id="3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7D59A96D-F460-23B6-6748-28BAF5C80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18" y="154176"/>
            <a:ext cx="846808" cy="4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00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747F5-30D2-55BE-ADD9-8F3653B4C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ackground 2">
            <a:extLst>
              <a:ext uri="{FF2B5EF4-FFF2-40B4-BE49-F238E27FC236}">
                <a16:creationId xmlns:a16="http://schemas.microsoft.com/office/drawing/2014/main" id="{A706BE26-B589-CB91-F175-5EE77CC61D80}"/>
              </a:ext>
            </a:extLst>
          </p:cNvPr>
          <p:cNvSpPr/>
          <p:nvPr/>
        </p:nvSpPr>
        <p:spPr>
          <a:xfrm>
            <a:off x="0" y="-15901"/>
            <a:ext cx="12192000" cy="6858001"/>
          </a:xfrm>
          <a:prstGeom prst="rect">
            <a:avLst/>
          </a:prstGeom>
          <a:solidFill>
            <a:srgbClr val="0A0A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op Bar">
            <a:extLst>
              <a:ext uri="{FF2B5EF4-FFF2-40B4-BE49-F238E27FC236}">
                <a16:creationId xmlns:a16="http://schemas.microsoft.com/office/drawing/2014/main" id="{FF67236B-6DC9-4267-EEDA-7B9BCE2909F4}"/>
              </a:ext>
            </a:extLst>
          </p:cNvPr>
          <p:cNvSpPr/>
          <p:nvPr/>
        </p:nvSpPr>
        <p:spPr>
          <a:xfrm>
            <a:off x="0" y="-1"/>
            <a:ext cx="12192000" cy="7048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D4C126B1-3548-557A-4B3B-1C3DA7170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94" y="137787"/>
            <a:ext cx="684714" cy="4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earch" descr="Magnifying glass with solid fill">
            <a:extLst>
              <a:ext uri="{FF2B5EF4-FFF2-40B4-BE49-F238E27FC236}">
                <a16:creationId xmlns:a16="http://schemas.microsoft.com/office/drawing/2014/main" id="{81038E74-8E07-9AD0-3F2B-0DD523E55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7924" y="240585"/>
            <a:ext cx="223675" cy="223675"/>
          </a:xfrm>
          <a:prstGeom prst="rect">
            <a:avLst/>
          </a:prstGeom>
        </p:spPr>
      </p:pic>
      <p:grpSp>
        <p:nvGrpSpPr>
          <p:cNvPr id="14" name="Cast">
            <a:extLst>
              <a:ext uri="{FF2B5EF4-FFF2-40B4-BE49-F238E27FC236}">
                <a16:creationId xmlns:a16="http://schemas.microsoft.com/office/drawing/2014/main" id="{DA1EF774-3681-793C-922C-4BA51384AA1A}"/>
              </a:ext>
            </a:extLst>
          </p:cNvPr>
          <p:cNvGrpSpPr/>
          <p:nvPr/>
        </p:nvGrpSpPr>
        <p:grpSpPr>
          <a:xfrm>
            <a:off x="10170582" y="262193"/>
            <a:ext cx="472018" cy="289990"/>
            <a:chOff x="9814982" y="326758"/>
            <a:chExt cx="472018" cy="28999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5BF83F9-7DF5-31F2-2426-94ADAE70EFF6}"/>
                </a:ext>
              </a:extLst>
            </p:cNvPr>
            <p:cNvSpPr/>
            <p:nvPr/>
          </p:nvSpPr>
          <p:spPr>
            <a:xfrm>
              <a:off x="10069483" y="333906"/>
              <a:ext cx="217517" cy="175679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B439878-3634-5D6A-8D46-5899B70082CB}"/>
                </a:ext>
              </a:extLst>
            </p:cNvPr>
            <p:cNvSpPr/>
            <p:nvPr/>
          </p:nvSpPr>
          <p:spPr>
            <a:xfrm>
              <a:off x="9814982" y="361949"/>
              <a:ext cx="400582" cy="187597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68F8E381-A3D7-C1E3-F72D-DB1BF829D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700000">
              <a:off x="9964555" y="326758"/>
              <a:ext cx="289990" cy="289990"/>
            </a:xfrm>
            <a:prstGeom prst="rect">
              <a:avLst/>
            </a:prstGeom>
          </p:spPr>
        </p:pic>
      </p:grpSp>
      <p:grpSp>
        <p:nvGrpSpPr>
          <p:cNvPr id="18" name="Mr. Purple">
            <a:extLst>
              <a:ext uri="{FF2B5EF4-FFF2-40B4-BE49-F238E27FC236}">
                <a16:creationId xmlns:a16="http://schemas.microsoft.com/office/drawing/2014/main" id="{0563F707-B30D-82B0-2FDE-B47B48B9DA90}"/>
              </a:ext>
            </a:extLst>
          </p:cNvPr>
          <p:cNvGrpSpPr/>
          <p:nvPr/>
        </p:nvGrpSpPr>
        <p:grpSpPr>
          <a:xfrm>
            <a:off x="11589324" y="195261"/>
            <a:ext cx="314325" cy="314325"/>
            <a:chOff x="11589324" y="195261"/>
            <a:chExt cx="314325" cy="314325"/>
          </a:xfrm>
        </p:grpSpPr>
        <p:sp>
          <p:nvSpPr>
            <p:cNvPr id="19" name="User">
              <a:extLst>
                <a:ext uri="{FF2B5EF4-FFF2-40B4-BE49-F238E27FC236}">
                  <a16:creationId xmlns:a16="http://schemas.microsoft.com/office/drawing/2014/main" id="{05B227B2-A406-297D-CCE7-0635B7C3F964}"/>
                </a:ext>
              </a:extLst>
            </p:cNvPr>
            <p:cNvSpPr/>
            <p:nvPr/>
          </p:nvSpPr>
          <p:spPr>
            <a:xfrm>
              <a:off x="11589324" y="195261"/>
              <a:ext cx="314325" cy="314325"/>
            </a:xfrm>
            <a:prstGeom prst="roundRect">
              <a:avLst>
                <a:gd name="adj" fmla="val 6819"/>
              </a:avLst>
            </a:prstGeom>
            <a:solidFill>
              <a:srgbClr val="7C2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379CE8E-A9A5-A593-4505-05612F7DE32D}"/>
                </a:ext>
              </a:extLst>
            </p:cNvPr>
            <p:cNvGrpSpPr/>
            <p:nvPr/>
          </p:nvGrpSpPr>
          <p:grpSpPr>
            <a:xfrm>
              <a:off x="11643963" y="214039"/>
              <a:ext cx="243683" cy="189048"/>
              <a:chOff x="1889124" y="2568795"/>
              <a:chExt cx="1448380" cy="112364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4AA1A73-3A80-7293-BDDA-AA02D508096B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4D34183-7465-35E2-E62C-FDF931B60E43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656A1C79-0D7A-A759-8303-977DC1294951}"/>
                  </a:ext>
                </a:extLst>
              </p:cNvPr>
              <p:cNvSpPr/>
              <p:nvPr/>
            </p:nvSpPr>
            <p:spPr>
              <a:xfrm rot="7117880">
                <a:off x="2213858" y="2568795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CD804F71-9F39-B4B2-35CA-5FAA19656BBE}"/>
              </a:ext>
            </a:extLst>
          </p:cNvPr>
          <p:cNvSpPr txBox="1"/>
          <p:nvPr/>
        </p:nvSpPr>
        <p:spPr>
          <a:xfrm>
            <a:off x="1402067" y="246354"/>
            <a:ext cx="9803848" cy="61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sz="2400" dirty="0">
                <a:solidFill>
                  <a:srgbClr val="EF4444"/>
                </a:solidFill>
                <a:latin typeface="Kanit" panose="020B0604020202020204" charset="-34"/>
                <a:cs typeface="Kanit" panose="020B0604020202020204" charset="-34"/>
              </a:rPr>
              <a:t>Most Used Keywords In Tags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95E844-0F17-7530-6DC5-34E01075D043}"/>
              </a:ext>
            </a:extLst>
          </p:cNvPr>
          <p:cNvSpPr txBox="1"/>
          <p:nvPr/>
        </p:nvSpPr>
        <p:spPr>
          <a:xfrm>
            <a:off x="1386383" y="748507"/>
            <a:ext cx="6102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Analysis of most frequently used tags across content categories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40582862-9882-6E8A-D2F4-1F17594C8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Titles shorter than 8 words contribute only 20% of the total views.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DF74DE-FB7C-4FA7-33A3-D25231561082}"/>
              </a:ext>
            </a:extLst>
          </p:cNvPr>
          <p:cNvSpPr/>
          <p:nvPr/>
        </p:nvSpPr>
        <p:spPr>
          <a:xfrm>
            <a:off x="8295828" y="1715976"/>
            <a:ext cx="3450658" cy="99923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0CE17B-F6A2-117E-716F-9778C5DB7639}"/>
              </a:ext>
            </a:extLst>
          </p:cNvPr>
          <p:cNvSpPr txBox="1"/>
          <p:nvPr/>
        </p:nvSpPr>
        <p:spPr>
          <a:xfrm>
            <a:off x="8435652" y="1721067"/>
            <a:ext cx="2098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FF0000"/>
                </a:solidFill>
                <a:latin typeface="Kanit Light" panose="020B0604020202020204" charset="-34"/>
                <a:cs typeface="Kanit Light" panose="020B0604020202020204" charset="-34"/>
              </a:rPr>
              <a:t>Most Frequent words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9FD2E7C-08E5-B283-5A15-2F07F712D7DB}"/>
              </a:ext>
            </a:extLst>
          </p:cNvPr>
          <p:cNvSpPr txBox="1"/>
          <p:nvPr/>
        </p:nvSpPr>
        <p:spPr>
          <a:xfrm>
            <a:off x="8430243" y="2131921"/>
            <a:ext cx="3050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Movie | Trailer | Season | Shows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99630C-F6BD-1716-2463-5D87C440B354}"/>
              </a:ext>
            </a:extLst>
          </p:cNvPr>
          <p:cNvSpPr txBox="1"/>
          <p:nvPr/>
        </p:nvSpPr>
        <p:spPr>
          <a:xfrm>
            <a:off x="8435652" y="2448334"/>
            <a:ext cx="2387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Media and Entertainment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1C09AA8-63F9-3652-0BD7-34B41B8FE7C7}"/>
              </a:ext>
            </a:extLst>
          </p:cNvPr>
          <p:cNvSpPr/>
          <p:nvPr/>
        </p:nvSpPr>
        <p:spPr>
          <a:xfrm>
            <a:off x="8295828" y="3062561"/>
            <a:ext cx="3450658" cy="99923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1404F4-A524-0528-979E-5C91EBC2FF86}"/>
              </a:ext>
            </a:extLst>
          </p:cNvPr>
          <p:cNvSpPr txBox="1"/>
          <p:nvPr/>
        </p:nvSpPr>
        <p:spPr>
          <a:xfrm>
            <a:off x="8435652" y="3111220"/>
            <a:ext cx="2098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FF0000"/>
                </a:solidFill>
                <a:latin typeface="Kanit Light" panose="020B0604020202020204" charset="-34"/>
                <a:cs typeface="Kanit Light" panose="020B0604020202020204" charset="-34"/>
              </a:rPr>
              <a:t>Trending Names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496F54-7032-D528-6193-C03668231421}"/>
              </a:ext>
            </a:extLst>
          </p:cNvPr>
          <p:cNvSpPr txBox="1"/>
          <p:nvPr/>
        </p:nvSpPr>
        <p:spPr>
          <a:xfrm>
            <a:off x="8468094" y="3467656"/>
            <a:ext cx="3050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Sharma | Kapoor | Khan | Kapoor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E5A977-5A15-8B30-0566-6AF79A84E688}"/>
              </a:ext>
            </a:extLst>
          </p:cNvPr>
          <p:cNvSpPr txBox="1"/>
          <p:nvPr/>
        </p:nvSpPr>
        <p:spPr>
          <a:xfrm>
            <a:off x="8468094" y="3775644"/>
            <a:ext cx="2387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Popular figures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61C69AA-4534-3D9A-B579-AEBC8DCAC4E1}"/>
              </a:ext>
            </a:extLst>
          </p:cNvPr>
          <p:cNvSpPr/>
          <p:nvPr/>
        </p:nvSpPr>
        <p:spPr>
          <a:xfrm>
            <a:off x="8295828" y="4474213"/>
            <a:ext cx="3450658" cy="99923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796C6A-2A91-B08E-4260-28DD44F20C18}"/>
              </a:ext>
            </a:extLst>
          </p:cNvPr>
          <p:cNvSpPr txBox="1"/>
          <p:nvPr/>
        </p:nvSpPr>
        <p:spPr>
          <a:xfrm>
            <a:off x="8454657" y="4567087"/>
            <a:ext cx="2543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FF0000"/>
                </a:solidFill>
                <a:latin typeface="Kanit Light" panose="020B0604020202020204" charset="-34"/>
                <a:cs typeface="Kanit Light" panose="020B0604020202020204" charset="-34"/>
              </a:rPr>
              <a:t>Engagement with media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C2D460C-5F12-66FF-6852-6A1343D4F96F}"/>
              </a:ext>
            </a:extLst>
          </p:cNvPr>
          <p:cNvSpPr txBox="1"/>
          <p:nvPr/>
        </p:nvSpPr>
        <p:spPr>
          <a:xfrm>
            <a:off x="8468094" y="4919165"/>
            <a:ext cx="3050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Songs | Interview | Teaser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E23B81-69BC-7DC9-B5BA-D584FB4156A4}"/>
              </a:ext>
            </a:extLst>
          </p:cNvPr>
          <p:cNvSpPr txBox="1"/>
          <p:nvPr/>
        </p:nvSpPr>
        <p:spPr>
          <a:xfrm>
            <a:off x="8491131" y="5230337"/>
            <a:ext cx="2387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Different type of media formats</a:t>
            </a: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0212A415-196A-5FB1-4444-5DD3459E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05" y="1453357"/>
            <a:ext cx="6230301" cy="39077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1B0423-766A-5F3E-DDF7-88CC5268D37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05" y="5771883"/>
            <a:ext cx="6287377" cy="704948"/>
          </a:xfrm>
          <a:prstGeom prst="rect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BCB64C-82DC-2C1E-CF10-6381B4B9127E}"/>
              </a:ext>
            </a:extLst>
          </p:cNvPr>
          <p:cNvCxnSpPr/>
          <p:nvPr/>
        </p:nvCxnSpPr>
        <p:spPr>
          <a:xfrm>
            <a:off x="3508310" y="6036906"/>
            <a:ext cx="352697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86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62DAA-0F74-1DFD-B44D-9E9388A0D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ackground 2">
            <a:extLst>
              <a:ext uri="{FF2B5EF4-FFF2-40B4-BE49-F238E27FC236}">
                <a16:creationId xmlns:a16="http://schemas.microsoft.com/office/drawing/2014/main" id="{F82A2A29-C4E2-839C-B608-F196CB91FCB5}"/>
              </a:ext>
            </a:extLst>
          </p:cNvPr>
          <p:cNvSpPr/>
          <p:nvPr/>
        </p:nvSpPr>
        <p:spPr>
          <a:xfrm>
            <a:off x="24994" y="-1"/>
            <a:ext cx="12192000" cy="6858001"/>
          </a:xfrm>
          <a:prstGeom prst="rect">
            <a:avLst/>
          </a:prstGeom>
          <a:solidFill>
            <a:srgbClr val="0A0A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op Bar">
            <a:extLst>
              <a:ext uri="{FF2B5EF4-FFF2-40B4-BE49-F238E27FC236}">
                <a16:creationId xmlns:a16="http://schemas.microsoft.com/office/drawing/2014/main" id="{3CC5B452-4A6C-3137-6CCA-098DE2D2A4CB}"/>
              </a:ext>
            </a:extLst>
          </p:cNvPr>
          <p:cNvSpPr/>
          <p:nvPr/>
        </p:nvSpPr>
        <p:spPr>
          <a:xfrm>
            <a:off x="0" y="-1"/>
            <a:ext cx="12192000" cy="7048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7E5D965D-1B9B-54D9-4820-2A184C527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94" y="137787"/>
            <a:ext cx="684714" cy="4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earch" descr="Magnifying glass with solid fill">
            <a:extLst>
              <a:ext uri="{FF2B5EF4-FFF2-40B4-BE49-F238E27FC236}">
                <a16:creationId xmlns:a16="http://schemas.microsoft.com/office/drawing/2014/main" id="{E6079AD4-CC0B-85E1-61CC-DDE254F95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7924" y="240585"/>
            <a:ext cx="223675" cy="223675"/>
          </a:xfrm>
          <a:prstGeom prst="rect">
            <a:avLst/>
          </a:prstGeom>
        </p:spPr>
      </p:pic>
      <p:grpSp>
        <p:nvGrpSpPr>
          <p:cNvPr id="14" name="Cast">
            <a:extLst>
              <a:ext uri="{FF2B5EF4-FFF2-40B4-BE49-F238E27FC236}">
                <a16:creationId xmlns:a16="http://schemas.microsoft.com/office/drawing/2014/main" id="{8A851FC2-61E7-0A40-7072-02003924000F}"/>
              </a:ext>
            </a:extLst>
          </p:cNvPr>
          <p:cNvGrpSpPr/>
          <p:nvPr/>
        </p:nvGrpSpPr>
        <p:grpSpPr>
          <a:xfrm>
            <a:off x="10170582" y="262193"/>
            <a:ext cx="472018" cy="289990"/>
            <a:chOff x="9814982" y="326758"/>
            <a:chExt cx="472018" cy="28999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A963EA7-C81E-D565-714F-D64100E9B550}"/>
                </a:ext>
              </a:extLst>
            </p:cNvPr>
            <p:cNvSpPr/>
            <p:nvPr/>
          </p:nvSpPr>
          <p:spPr>
            <a:xfrm>
              <a:off x="10069483" y="333906"/>
              <a:ext cx="217517" cy="175679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4BD3CA5-E136-839F-8CB9-F889A2CE25E5}"/>
                </a:ext>
              </a:extLst>
            </p:cNvPr>
            <p:cNvSpPr/>
            <p:nvPr/>
          </p:nvSpPr>
          <p:spPr>
            <a:xfrm>
              <a:off x="9814982" y="361949"/>
              <a:ext cx="400582" cy="187597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B3E3DBFD-24E4-E295-7E3F-041B32349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700000">
              <a:off x="9964555" y="326758"/>
              <a:ext cx="289990" cy="289990"/>
            </a:xfrm>
            <a:prstGeom prst="rect">
              <a:avLst/>
            </a:prstGeom>
          </p:spPr>
        </p:pic>
      </p:grpSp>
      <p:grpSp>
        <p:nvGrpSpPr>
          <p:cNvPr id="18" name="Mr. Purple">
            <a:extLst>
              <a:ext uri="{FF2B5EF4-FFF2-40B4-BE49-F238E27FC236}">
                <a16:creationId xmlns:a16="http://schemas.microsoft.com/office/drawing/2014/main" id="{46F25A48-456B-07FB-F212-650483B7F25F}"/>
              </a:ext>
            </a:extLst>
          </p:cNvPr>
          <p:cNvGrpSpPr/>
          <p:nvPr/>
        </p:nvGrpSpPr>
        <p:grpSpPr>
          <a:xfrm>
            <a:off x="11589324" y="195261"/>
            <a:ext cx="314325" cy="314325"/>
            <a:chOff x="11589324" y="195261"/>
            <a:chExt cx="314325" cy="314325"/>
          </a:xfrm>
        </p:grpSpPr>
        <p:sp>
          <p:nvSpPr>
            <p:cNvPr id="19" name="User">
              <a:extLst>
                <a:ext uri="{FF2B5EF4-FFF2-40B4-BE49-F238E27FC236}">
                  <a16:creationId xmlns:a16="http://schemas.microsoft.com/office/drawing/2014/main" id="{C3C91E8D-4881-B492-C753-829B9B452486}"/>
                </a:ext>
              </a:extLst>
            </p:cNvPr>
            <p:cNvSpPr/>
            <p:nvPr/>
          </p:nvSpPr>
          <p:spPr>
            <a:xfrm>
              <a:off x="11589324" y="195261"/>
              <a:ext cx="314325" cy="314325"/>
            </a:xfrm>
            <a:prstGeom prst="roundRect">
              <a:avLst>
                <a:gd name="adj" fmla="val 6819"/>
              </a:avLst>
            </a:prstGeom>
            <a:solidFill>
              <a:srgbClr val="7C2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2804C8A-7801-EF57-2395-F9707E6809D6}"/>
                </a:ext>
              </a:extLst>
            </p:cNvPr>
            <p:cNvGrpSpPr/>
            <p:nvPr/>
          </p:nvGrpSpPr>
          <p:grpSpPr>
            <a:xfrm>
              <a:off x="11643963" y="214039"/>
              <a:ext cx="243683" cy="189048"/>
              <a:chOff x="1889124" y="2568795"/>
              <a:chExt cx="1448380" cy="112364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251B169-B25B-563E-1A57-5F5ADE434C17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5EF5B57-4989-7639-4953-08E864B461C0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A2BB56F6-5033-C7B5-D933-E30A954F6EB2}"/>
                  </a:ext>
                </a:extLst>
              </p:cNvPr>
              <p:cNvSpPr/>
              <p:nvPr/>
            </p:nvSpPr>
            <p:spPr>
              <a:xfrm rot="7117880">
                <a:off x="2213858" y="2568795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DB7A6E90-B1C3-D6A6-4FB9-962DFE51202C}"/>
              </a:ext>
            </a:extLst>
          </p:cNvPr>
          <p:cNvSpPr txBox="1"/>
          <p:nvPr/>
        </p:nvSpPr>
        <p:spPr>
          <a:xfrm>
            <a:off x="1402067" y="246354"/>
            <a:ext cx="9803848" cy="61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sz="2400" dirty="0">
                <a:solidFill>
                  <a:srgbClr val="EF4444"/>
                </a:solidFill>
                <a:latin typeface="Kanit" panose="020B0604020202020204" charset="-34"/>
                <a:cs typeface="Kanit" panose="020B0604020202020204" charset="-34"/>
              </a:rPr>
              <a:t>Most Used Keywords In Titles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E31870-0C5D-7F47-2EAE-F3DBADED50B6}"/>
              </a:ext>
            </a:extLst>
          </p:cNvPr>
          <p:cNvSpPr txBox="1"/>
          <p:nvPr/>
        </p:nvSpPr>
        <p:spPr>
          <a:xfrm>
            <a:off x="1386383" y="749071"/>
            <a:ext cx="6102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Based on Most Used keywords in video Titles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70FA220-6F85-6994-4EE0-53765FCE4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Titles shorter than 8 words contribute only 20% of the total views.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B446B7C-D6A8-34AD-2E6F-873DE169859C}"/>
              </a:ext>
            </a:extLst>
          </p:cNvPr>
          <p:cNvSpPr/>
          <p:nvPr/>
        </p:nvSpPr>
        <p:spPr>
          <a:xfrm>
            <a:off x="7875037" y="1506892"/>
            <a:ext cx="3871449" cy="1292292"/>
          </a:xfrm>
          <a:prstGeom prst="roundRect">
            <a:avLst/>
          </a:prstGeom>
          <a:solidFill>
            <a:schemeClr val="accent3">
              <a:lumMod val="90000"/>
              <a:lumOff val="1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08BA912-8376-64ED-23A0-A9A2EF8132D9}"/>
              </a:ext>
            </a:extLst>
          </p:cNvPr>
          <p:cNvSpPr/>
          <p:nvPr/>
        </p:nvSpPr>
        <p:spPr>
          <a:xfrm>
            <a:off x="7878562" y="4015128"/>
            <a:ext cx="3931359" cy="999232"/>
          </a:xfrm>
          <a:prstGeom prst="roundRect">
            <a:avLst/>
          </a:prstGeom>
          <a:solidFill>
            <a:schemeClr val="accent3">
              <a:lumMod val="90000"/>
              <a:lumOff val="1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8FE0F6-DE40-747A-6576-8A2E5C200E6E}"/>
              </a:ext>
            </a:extLst>
          </p:cNvPr>
          <p:cNvSpPr txBox="1"/>
          <p:nvPr/>
        </p:nvSpPr>
        <p:spPr>
          <a:xfrm>
            <a:off x="8038604" y="1539316"/>
            <a:ext cx="26021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  <a:latin typeface="Kanit Light" panose="020B0604020202020204" charset="-34"/>
                <a:cs typeface="Kanit Light" panose="020B0604020202020204" charset="-34"/>
              </a:rPr>
              <a:t>Content Type Trends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42CC3E-0AC1-0B04-BB4B-65AD7C78163B}"/>
              </a:ext>
            </a:extLst>
          </p:cNvPr>
          <p:cNvSpPr txBox="1"/>
          <p:nvPr/>
        </p:nvSpPr>
        <p:spPr>
          <a:xfrm>
            <a:off x="8068051" y="4070609"/>
            <a:ext cx="26021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  <a:latin typeface="Kanit Light" panose="020B0604020202020204" charset="-34"/>
                <a:cs typeface="Kanit Light" panose="020B0604020202020204" charset="-34"/>
              </a:rPr>
              <a:t>Movie Category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4E3C83-3E72-62B0-0FC9-2124A4A2AFE7}"/>
              </a:ext>
            </a:extLst>
          </p:cNvPr>
          <p:cNvSpPr txBox="1"/>
          <p:nvPr/>
        </p:nvSpPr>
        <p:spPr>
          <a:xfrm>
            <a:off x="7972424" y="1870622"/>
            <a:ext cx="3536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00" u="sng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Trailer, Teaser and scenes </a:t>
            </a:r>
            <a:r>
              <a:rPr lang="en-IN" sz="10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have strong focus on promotions and snippet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000" dirty="0">
              <a:solidFill>
                <a:schemeClr val="bg1"/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00" u="sng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Official </a:t>
            </a:r>
            <a:r>
              <a:rPr lang="en-IN" sz="1000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, </a:t>
            </a:r>
            <a:r>
              <a:rPr lang="en-IN" sz="10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emphasis on authorized and verified content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E73CABD-E8A5-883B-67D9-FF0CB6E2F031}"/>
              </a:ext>
            </a:extLst>
          </p:cNvPr>
          <p:cNvSpPr/>
          <p:nvPr/>
        </p:nvSpPr>
        <p:spPr>
          <a:xfrm>
            <a:off x="7872360" y="2999039"/>
            <a:ext cx="3871449" cy="811270"/>
          </a:xfrm>
          <a:prstGeom prst="roundRect">
            <a:avLst/>
          </a:prstGeom>
          <a:solidFill>
            <a:schemeClr val="accent3">
              <a:lumMod val="90000"/>
              <a:lumOff val="1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713D80-CDCF-F9E3-1838-6108663EA696}"/>
              </a:ext>
            </a:extLst>
          </p:cNvPr>
          <p:cNvSpPr txBox="1"/>
          <p:nvPr/>
        </p:nvSpPr>
        <p:spPr>
          <a:xfrm>
            <a:off x="8032074" y="3015180"/>
            <a:ext cx="26021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  <a:latin typeface="Kanit Light" panose="020B0604020202020204" charset="-34"/>
                <a:cs typeface="Kanit Light" panose="020B0604020202020204" charset="-34"/>
              </a:rPr>
              <a:t>Key Personalities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14AEA0-7E7F-8608-C7BB-978AC546CCE1}"/>
              </a:ext>
            </a:extLst>
          </p:cNvPr>
          <p:cNvSpPr txBox="1"/>
          <p:nvPr/>
        </p:nvSpPr>
        <p:spPr>
          <a:xfrm>
            <a:off x="7972424" y="3300609"/>
            <a:ext cx="35365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00" u="sng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Khan , Sharma, </a:t>
            </a:r>
            <a:r>
              <a:rPr lang="en-IN" sz="1000" u="sng" dirty="0" err="1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Kappor</a:t>
            </a:r>
            <a:r>
              <a:rPr lang="en-IN" sz="1000" u="sng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 </a:t>
            </a:r>
            <a:r>
              <a:rPr lang="en-IN" sz="10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indicates the main characters in the film.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000" dirty="0">
              <a:solidFill>
                <a:schemeClr val="bg1"/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90A3EE-8A6E-3316-AD8B-559358F75578}"/>
              </a:ext>
            </a:extLst>
          </p:cNvPr>
          <p:cNvSpPr txBox="1"/>
          <p:nvPr/>
        </p:nvSpPr>
        <p:spPr>
          <a:xfrm>
            <a:off x="8038604" y="4378186"/>
            <a:ext cx="340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00" u="sng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Comedy </a:t>
            </a:r>
            <a:r>
              <a:rPr lang="en-IN" sz="10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 appears significantly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000" u="sng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00" u="sng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Crime</a:t>
            </a:r>
            <a:r>
              <a:rPr lang="en-IN" sz="1000" u="sng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 / </a:t>
            </a:r>
            <a:r>
              <a:rPr lang="en-IN" sz="1000" u="sng" dirty="0" err="1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Hiest</a:t>
            </a:r>
            <a:r>
              <a:rPr lang="en-IN" sz="1000" u="sng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 </a:t>
            </a:r>
            <a:r>
              <a:rPr lang="en-IN" sz="10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suggests popularity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000" dirty="0">
              <a:solidFill>
                <a:schemeClr val="bg1"/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FAA00B6-334A-3131-341C-F671CB1F8DBA}"/>
              </a:ext>
            </a:extLst>
          </p:cNvPr>
          <p:cNvSpPr/>
          <p:nvPr/>
        </p:nvSpPr>
        <p:spPr>
          <a:xfrm>
            <a:off x="7872360" y="5213238"/>
            <a:ext cx="3931359" cy="1250465"/>
          </a:xfrm>
          <a:prstGeom prst="roundRect">
            <a:avLst/>
          </a:prstGeom>
          <a:solidFill>
            <a:schemeClr val="accent3">
              <a:lumMod val="90000"/>
              <a:lumOff val="1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6C0A4A-F2F9-79E1-B7BE-369456E0B2DA}"/>
              </a:ext>
            </a:extLst>
          </p:cNvPr>
          <p:cNvSpPr txBox="1"/>
          <p:nvPr/>
        </p:nvSpPr>
        <p:spPr>
          <a:xfrm>
            <a:off x="8107127" y="5260538"/>
            <a:ext cx="26021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  <a:latin typeface="Kanit Light" panose="020B0604020202020204" charset="-34"/>
                <a:cs typeface="Kanit Light" panose="020B0604020202020204" charset="-34"/>
              </a:rPr>
              <a:t>Production and Marketing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DB3648-B5B3-B255-D41B-4BAD0979BFDF}"/>
              </a:ext>
            </a:extLst>
          </p:cNvPr>
          <p:cNvSpPr txBox="1"/>
          <p:nvPr/>
        </p:nvSpPr>
        <p:spPr>
          <a:xfrm>
            <a:off x="8078925" y="5551884"/>
            <a:ext cx="34041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HD  and Streaming highlight quantity emphasis</a:t>
            </a:r>
            <a:endParaRPr lang="en-IN" sz="10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0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Behind the scenes content shows viewer interest </a:t>
            </a:r>
            <a:endParaRPr lang="en-IN" sz="10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000" dirty="0">
              <a:solidFill>
                <a:schemeClr val="bg1"/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Best and ultimate suggest curated content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D5C447B2-C7F4-3F60-00AD-52AAEC19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75" y="1272526"/>
            <a:ext cx="6342370" cy="36537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1ED75E-7718-50E8-84CF-3737CA8A44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17" y="5209308"/>
            <a:ext cx="2946421" cy="1469751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52F881-0827-6D24-76F3-9A98CA40F0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122" y="5209308"/>
            <a:ext cx="2946422" cy="140233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089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F1F44-CDC3-698E-E1A1-76F033E3B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ackground 2">
            <a:extLst>
              <a:ext uri="{FF2B5EF4-FFF2-40B4-BE49-F238E27FC236}">
                <a16:creationId xmlns:a16="http://schemas.microsoft.com/office/drawing/2014/main" id="{9E1B6FBB-DBA4-F17B-284D-7FD03B7C5616}"/>
              </a:ext>
            </a:extLst>
          </p:cNvPr>
          <p:cNvSpPr/>
          <p:nvPr/>
        </p:nvSpPr>
        <p:spPr>
          <a:xfrm>
            <a:off x="24994" y="-1"/>
            <a:ext cx="12192000" cy="6858001"/>
          </a:xfrm>
          <a:prstGeom prst="rect">
            <a:avLst/>
          </a:prstGeom>
          <a:solidFill>
            <a:srgbClr val="0A0A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2" descr="Image result for netflix">
            <a:extLst>
              <a:ext uri="{FF2B5EF4-FFF2-40B4-BE49-F238E27FC236}">
                <a16:creationId xmlns:a16="http://schemas.microsoft.com/office/drawing/2014/main" id="{87710C8E-F9D0-1F1B-5418-0F4729D4E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4" y="974344"/>
            <a:ext cx="12167006" cy="564307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op Bar">
            <a:extLst>
              <a:ext uri="{FF2B5EF4-FFF2-40B4-BE49-F238E27FC236}">
                <a16:creationId xmlns:a16="http://schemas.microsoft.com/office/drawing/2014/main" id="{939D7CE3-5E85-C5F8-6C64-CBF21CDD566F}"/>
              </a:ext>
            </a:extLst>
          </p:cNvPr>
          <p:cNvSpPr/>
          <p:nvPr/>
        </p:nvSpPr>
        <p:spPr>
          <a:xfrm>
            <a:off x="0" y="-1"/>
            <a:ext cx="12192000" cy="7048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9F6E093F-2E13-C236-9AC2-A0D05745B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94" y="137787"/>
            <a:ext cx="684714" cy="4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earch" descr="Magnifying glass with solid fill">
            <a:extLst>
              <a:ext uri="{FF2B5EF4-FFF2-40B4-BE49-F238E27FC236}">
                <a16:creationId xmlns:a16="http://schemas.microsoft.com/office/drawing/2014/main" id="{884A734F-D33C-D81D-4883-661EA7498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97924" y="240585"/>
            <a:ext cx="223675" cy="223675"/>
          </a:xfrm>
          <a:prstGeom prst="rect">
            <a:avLst/>
          </a:prstGeom>
        </p:spPr>
      </p:pic>
      <p:grpSp>
        <p:nvGrpSpPr>
          <p:cNvPr id="14" name="Cast">
            <a:extLst>
              <a:ext uri="{FF2B5EF4-FFF2-40B4-BE49-F238E27FC236}">
                <a16:creationId xmlns:a16="http://schemas.microsoft.com/office/drawing/2014/main" id="{FC7B4A8C-36D3-6935-1C11-D7025D7326DA}"/>
              </a:ext>
            </a:extLst>
          </p:cNvPr>
          <p:cNvGrpSpPr/>
          <p:nvPr/>
        </p:nvGrpSpPr>
        <p:grpSpPr>
          <a:xfrm>
            <a:off x="10170582" y="262193"/>
            <a:ext cx="472018" cy="289990"/>
            <a:chOff x="9814982" y="326758"/>
            <a:chExt cx="472018" cy="28999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DC14C7C-561D-747D-4F9A-6B7EF309C2DF}"/>
                </a:ext>
              </a:extLst>
            </p:cNvPr>
            <p:cNvSpPr/>
            <p:nvPr/>
          </p:nvSpPr>
          <p:spPr>
            <a:xfrm>
              <a:off x="10069483" y="333906"/>
              <a:ext cx="217517" cy="175679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53DB3AC-11D7-BAD2-2659-4C0CB9CDBE70}"/>
                </a:ext>
              </a:extLst>
            </p:cNvPr>
            <p:cNvSpPr/>
            <p:nvPr/>
          </p:nvSpPr>
          <p:spPr>
            <a:xfrm>
              <a:off x="9814982" y="361949"/>
              <a:ext cx="400582" cy="187597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F8185195-93B7-0356-F29D-D4FF1EE02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700000">
              <a:off x="9964555" y="326758"/>
              <a:ext cx="289990" cy="289990"/>
            </a:xfrm>
            <a:prstGeom prst="rect">
              <a:avLst/>
            </a:prstGeom>
          </p:spPr>
        </p:pic>
      </p:grpSp>
      <p:grpSp>
        <p:nvGrpSpPr>
          <p:cNvPr id="18" name="Mr. Purple">
            <a:extLst>
              <a:ext uri="{FF2B5EF4-FFF2-40B4-BE49-F238E27FC236}">
                <a16:creationId xmlns:a16="http://schemas.microsoft.com/office/drawing/2014/main" id="{E4E9BA34-7B5E-067A-06BD-38C72460A1FA}"/>
              </a:ext>
            </a:extLst>
          </p:cNvPr>
          <p:cNvGrpSpPr/>
          <p:nvPr/>
        </p:nvGrpSpPr>
        <p:grpSpPr>
          <a:xfrm>
            <a:off x="11589324" y="195261"/>
            <a:ext cx="314325" cy="314325"/>
            <a:chOff x="11589324" y="195261"/>
            <a:chExt cx="314325" cy="314325"/>
          </a:xfrm>
        </p:grpSpPr>
        <p:sp>
          <p:nvSpPr>
            <p:cNvPr id="19" name="User">
              <a:extLst>
                <a:ext uri="{FF2B5EF4-FFF2-40B4-BE49-F238E27FC236}">
                  <a16:creationId xmlns:a16="http://schemas.microsoft.com/office/drawing/2014/main" id="{1D5353DD-30E9-CB00-FCAE-6297202F5DA2}"/>
                </a:ext>
              </a:extLst>
            </p:cNvPr>
            <p:cNvSpPr/>
            <p:nvPr/>
          </p:nvSpPr>
          <p:spPr>
            <a:xfrm>
              <a:off x="11589324" y="195261"/>
              <a:ext cx="314325" cy="314325"/>
            </a:xfrm>
            <a:prstGeom prst="roundRect">
              <a:avLst>
                <a:gd name="adj" fmla="val 6819"/>
              </a:avLst>
            </a:prstGeom>
            <a:solidFill>
              <a:srgbClr val="7C2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B51F4CD-B8FC-B8F6-0D74-52FBCE451E2C}"/>
                </a:ext>
              </a:extLst>
            </p:cNvPr>
            <p:cNvGrpSpPr/>
            <p:nvPr/>
          </p:nvGrpSpPr>
          <p:grpSpPr>
            <a:xfrm>
              <a:off x="11643963" y="214039"/>
              <a:ext cx="243683" cy="189048"/>
              <a:chOff x="1889124" y="2568795"/>
              <a:chExt cx="1448380" cy="112364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5C78AA-C906-29CC-C587-16D2C40A0328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A8EDC5C-223E-AB50-EE22-A851F09A2EAE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086D0250-86B8-493D-3DFC-613080560CF6}"/>
                  </a:ext>
                </a:extLst>
              </p:cNvPr>
              <p:cNvSpPr/>
              <p:nvPr/>
            </p:nvSpPr>
            <p:spPr>
              <a:xfrm rot="7117880">
                <a:off x="2213858" y="2568795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9CA72FB4-D7E4-8A9F-FE37-5DBB5A1E00AE}"/>
              </a:ext>
            </a:extLst>
          </p:cNvPr>
          <p:cNvSpPr txBox="1"/>
          <p:nvPr/>
        </p:nvSpPr>
        <p:spPr>
          <a:xfrm>
            <a:off x="1590396" y="323484"/>
            <a:ext cx="9803848" cy="61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sz="2400" dirty="0">
                <a:solidFill>
                  <a:srgbClr val="EF4444"/>
                </a:solidFill>
                <a:latin typeface="Kanit" panose="020B0604020202020204" charset="-34"/>
                <a:cs typeface="Kanit" panose="020B0604020202020204" charset="-34"/>
              </a:rPr>
              <a:t>Content Analysis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4849559-FABD-59A8-AA01-42DFDBB63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Titles shorter than 8 words contribute only 20% of the total views.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BB5166-24B2-A05A-F959-704D102FC5D5}"/>
              </a:ext>
            </a:extLst>
          </p:cNvPr>
          <p:cNvSpPr/>
          <p:nvPr/>
        </p:nvSpPr>
        <p:spPr>
          <a:xfrm>
            <a:off x="1590394" y="1304690"/>
            <a:ext cx="5724804" cy="2365165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7915F-9732-1814-CB30-6F2B51C523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15" y="1452618"/>
            <a:ext cx="563106" cy="512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509154-3DFC-7E45-FA2A-2A81A8F80E6E}"/>
              </a:ext>
            </a:extLst>
          </p:cNvPr>
          <p:cNvSpPr txBox="1"/>
          <p:nvPr/>
        </p:nvSpPr>
        <p:spPr>
          <a:xfrm>
            <a:off x="2554411" y="1545704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Quick Wins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0D758-B833-7C5E-BFC8-C0A78C95BE66}"/>
              </a:ext>
            </a:extLst>
          </p:cNvPr>
          <p:cNvSpPr txBox="1"/>
          <p:nvPr/>
        </p:nvSpPr>
        <p:spPr>
          <a:xfrm>
            <a:off x="1935498" y="2150085"/>
            <a:ext cx="51091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Short videos (&lt;5mins) drive 88% of viewership.</a:t>
            </a:r>
          </a:p>
          <a:p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Release during daytime (5:00 – 18:00).</a:t>
            </a:r>
          </a:p>
          <a:p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40% content should be teasers/trailers.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2920DA5-0FA0-C5DE-D1EF-1D2938B7012E}"/>
              </a:ext>
            </a:extLst>
          </p:cNvPr>
          <p:cNvSpPr/>
          <p:nvPr/>
        </p:nvSpPr>
        <p:spPr>
          <a:xfrm>
            <a:off x="1590395" y="4068148"/>
            <a:ext cx="5724804" cy="261257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8151A77-BAE0-3F2C-BBA8-D26209E569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32" y="4330656"/>
            <a:ext cx="566968" cy="4522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2455EB1-47FF-C05A-0C97-CC3FF53964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98" y="2225070"/>
            <a:ext cx="171474" cy="1238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223DA3-EA5D-72E5-EB3F-25A027EE2D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305" y="3058342"/>
            <a:ext cx="171474" cy="12384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2D0B8E0-0B99-5ED9-6484-A180585FE5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305" y="2672939"/>
            <a:ext cx="171474" cy="12384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A243BDC-2D22-D5E1-FC71-A4878D6DE1EF}"/>
              </a:ext>
            </a:extLst>
          </p:cNvPr>
          <p:cNvSpPr txBox="1"/>
          <p:nvPr/>
        </p:nvSpPr>
        <p:spPr>
          <a:xfrm>
            <a:off x="2633785" y="4372102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Engagement Boosters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482C11-0248-4664-BA02-7468367EE557}"/>
              </a:ext>
            </a:extLst>
          </p:cNvPr>
          <p:cNvSpPr txBox="1"/>
          <p:nvPr/>
        </p:nvSpPr>
        <p:spPr>
          <a:xfrm>
            <a:off x="1991305" y="4963441"/>
            <a:ext cx="5066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Highlights from videos shows 40% more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Mid-length videos(6-30mins) shows 3x more interaction (likes + comments) from viewers.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42% viewership  during early morning (12AM-6AM)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D966B96-DBA9-D1CA-1C15-8396E8020C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56" y="5028775"/>
            <a:ext cx="171474" cy="1238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1895ACD-F059-59EF-269D-F3723B408C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94" y="5475098"/>
            <a:ext cx="171474" cy="1238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F4C5E03-E839-868D-4969-A79BD2C26E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32" y="6110597"/>
            <a:ext cx="171474" cy="123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D86C3B-CAF6-08CA-E1E3-CE0C9756FC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108" y="2127127"/>
            <a:ext cx="3848637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2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DF184-22D3-47EA-5C51-775A7AA9C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ackground 2">
            <a:extLst>
              <a:ext uri="{FF2B5EF4-FFF2-40B4-BE49-F238E27FC236}">
                <a16:creationId xmlns:a16="http://schemas.microsoft.com/office/drawing/2014/main" id="{2640D362-EC61-3C42-9A35-C671682C2516}"/>
              </a:ext>
            </a:extLst>
          </p:cNvPr>
          <p:cNvSpPr/>
          <p:nvPr/>
        </p:nvSpPr>
        <p:spPr>
          <a:xfrm>
            <a:off x="24994" y="-1"/>
            <a:ext cx="12192000" cy="6858001"/>
          </a:xfrm>
          <a:prstGeom prst="rect">
            <a:avLst/>
          </a:prstGeom>
          <a:solidFill>
            <a:srgbClr val="0A0A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2" descr="Image result for netflix">
            <a:extLst>
              <a:ext uri="{FF2B5EF4-FFF2-40B4-BE49-F238E27FC236}">
                <a16:creationId xmlns:a16="http://schemas.microsoft.com/office/drawing/2014/main" id="{4AFF897B-2DE7-C9A8-06C9-86A535A16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4" y="974344"/>
            <a:ext cx="11635274" cy="564307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op Bar">
            <a:extLst>
              <a:ext uri="{FF2B5EF4-FFF2-40B4-BE49-F238E27FC236}">
                <a16:creationId xmlns:a16="http://schemas.microsoft.com/office/drawing/2014/main" id="{FCCBFED8-96E5-B057-3CDF-9D72122C8A80}"/>
              </a:ext>
            </a:extLst>
          </p:cNvPr>
          <p:cNvSpPr/>
          <p:nvPr/>
        </p:nvSpPr>
        <p:spPr>
          <a:xfrm>
            <a:off x="0" y="-1"/>
            <a:ext cx="12192000" cy="7048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75AB0FBB-D4BD-3663-A2CD-BCC54F4BD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94" y="137787"/>
            <a:ext cx="684714" cy="4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earch" descr="Magnifying glass with solid fill">
            <a:extLst>
              <a:ext uri="{FF2B5EF4-FFF2-40B4-BE49-F238E27FC236}">
                <a16:creationId xmlns:a16="http://schemas.microsoft.com/office/drawing/2014/main" id="{EC80FA85-0741-6155-646A-DA9BC4566D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97924" y="240585"/>
            <a:ext cx="223675" cy="223675"/>
          </a:xfrm>
          <a:prstGeom prst="rect">
            <a:avLst/>
          </a:prstGeom>
        </p:spPr>
      </p:pic>
      <p:grpSp>
        <p:nvGrpSpPr>
          <p:cNvPr id="14" name="Cast">
            <a:extLst>
              <a:ext uri="{FF2B5EF4-FFF2-40B4-BE49-F238E27FC236}">
                <a16:creationId xmlns:a16="http://schemas.microsoft.com/office/drawing/2014/main" id="{6E58B361-139A-7CE5-A2A9-1F02C51E4ED9}"/>
              </a:ext>
            </a:extLst>
          </p:cNvPr>
          <p:cNvGrpSpPr/>
          <p:nvPr/>
        </p:nvGrpSpPr>
        <p:grpSpPr>
          <a:xfrm>
            <a:off x="10170582" y="262193"/>
            <a:ext cx="472018" cy="289990"/>
            <a:chOff x="9814982" y="326758"/>
            <a:chExt cx="472018" cy="28999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F0303F2-CFBE-5D57-480A-E8571A2B33AE}"/>
                </a:ext>
              </a:extLst>
            </p:cNvPr>
            <p:cNvSpPr/>
            <p:nvPr/>
          </p:nvSpPr>
          <p:spPr>
            <a:xfrm>
              <a:off x="10069483" y="333906"/>
              <a:ext cx="217517" cy="175679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39AC8AC-F9E7-85C9-B0A6-953AC84CB099}"/>
                </a:ext>
              </a:extLst>
            </p:cNvPr>
            <p:cNvSpPr/>
            <p:nvPr/>
          </p:nvSpPr>
          <p:spPr>
            <a:xfrm>
              <a:off x="9814982" y="361949"/>
              <a:ext cx="400582" cy="187597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2FFE2E26-A2E5-08C2-0CEF-D93136C3D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700000">
              <a:off x="9964555" y="326758"/>
              <a:ext cx="289990" cy="289990"/>
            </a:xfrm>
            <a:prstGeom prst="rect">
              <a:avLst/>
            </a:prstGeom>
          </p:spPr>
        </p:pic>
      </p:grpSp>
      <p:grpSp>
        <p:nvGrpSpPr>
          <p:cNvPr id="18" name="Mr. Purple">
            <a:extLst>
              <a:ext uri="{FF2B5EF4-FFF2-40B4-BE49-F238E27FC236}">
                <a16:creationId xmlns:a16="http://schemas.microsoft.com/office/drawing/2014/main" id="{F9F3DDEF-0943-3EFB-F139-00155FC3DEA8}"/>
              </a:ext>
            </a:extLst>
          </p:cNvPr>
          <p:cNvGrpSpPr/>
          <p:nvPr/>
        </p:nvGrpSpPr>
        <p:grpSpPr>
          <a:xfrm>
            <a:off x="11589324" y="195261"/>
            <a:ext cx="314325" cy="314325"/>
            <a:chOff x="11589324" y="195261"/>
            <a:chExt cx="314325" cy="314325"/>
          </a:xfrm>
        </p:grpSpPr>
        <p:sp>
          <p:nvSpPr>
            <p:cNvPr id="19" name="User">
              <a:extLst>
                <a:ext uri="{FF2B5EF4-FFF2-40B4-BE49-F238E27FC236}">
                  <a16:creationId xmlns:a16="http://schemas.microsoft.com/office/drawing/2014/main" id="{37817B3C-9846-0B04-28A9-9136B8F81FFB}"/>
                </a:ext>
              </a:extLst>
            </p:cNvPr>
            <p:cNvSpPr/>
            <p:nvPr/>
          </p:nvSpPr>
          <p:spPr>
            <a:xfrm>
              <a:off x="11589324" y="195261"/>
              <a:ext cx="314325" cy="314325"/>
            </a:xfrm>
            <a:prstGeom prst="roundRect">
              <a:avLst>
                <a:gd name="adj" fmla="val 6819"/>
              </a:avLst>
            </a:prstGeom>
            <a:solidFill>
              <a:srgbClr val="7C2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168F179-89AF-2098-9E6C-7A8C0E0D6A0E}"/>
                </a:ext>
              </a:extLst>
            </p:cNvPr>
            <p:cNvGrpSpPr/>
            <p:nvPr/>
          </p:nvGrpSpPr>
          <p:grpSpPr>
            <a:xfrm>
              <a:off x="11643963" y="214039"/>
              <a:ext cx="243683" cy="189048"/>
              <a:chOff x="1889124" y="2568795"/>
              <a:chExt cx="1448380" cy="112364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693279C-0567-BCBF-B207-A1F6EBEE0202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4326062-D120-A3AC-3FDB-695B16EE55D4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6BD7DFAA-45E3-A4C8-9843-8E428C12E10F}"/>
                  </a:ext>
                </a:extLst>
              </p:cNvPr>
              <p:cNvSpPr/>
              <p:nvPr/>
            </p:nvSpPr>
            <p:spPr>
              <a:xfrm rot="7117880">
                <a:off x="2213858" y="2568795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91C83EA9-61B8-5EA3-E7CD-9359F600AE5A}"/>
              </a:ext>
            </a:extLst>
          </p:cNvPr>
          <p:cNvSpPr txBox="1"/>
          <p:nvPr/>
        </p:nvSpPr>
        <p:spPr>
          <a:xfrm>
            <a:off x="1590396" y="323484"/>
            <a:ext cx="9803848" cy="61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sz="2400" dirty="0">
                <a:solidFill>
                  <a:srgbClr val="EF4444"/>
                </a:solidFill>
                <a:latin typeface="Kanit" panose="020B0604020202020204" charset="-34"/>
                <a:cs typeface="Kanit" panose="020B0604020202020204" charset="-34"/>
              </a:rPr>
              <a:t>Content Analysis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7F1FB55-7286-4752-4D59-F68D3FA53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Titles shorter than 8 words contribute only 20% of the total views.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17EA31D-424A-255A-7676-010B01C597C9}"/>
              </a:ext>
            </a:extLst>
          </p:cNvPr>
          <p:cNvSpPr/>
          <p:nvPr/>
        </p:nvSpPr>
        <p:spPr>
          <a:xfrm>
            <a:off x="651381" y="1146388"/>
            <a:ext cx="6057329" cy="5388128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938BD-E5A0-B33C-67A5-36B18E31FE3C}"/>
              </a:ext>
            </a:extLst>
          </p:cNvPr>
          <p:cNvSpPr txBox="1"/>
          <p:nvPr/>
        </p:nvSpPr>
        <p:spPr>
          <a:xfrm>
            <a:off x="1827918" y="1438972"/>
            <a:ext cx="340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Title and Tags Engineering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55C39B-458A-E5B1-DB0F-CB4578BB4A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132" y="1386260"/>
            <a:ext cx="570710" cy="4919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D0BDC02-5934-E195-5A05-BCB28A1576BE}"/>
              </a:ext>
            </a:extLst>
          </p:cNvPr>
          <p:cNvSpPr txBox="1"/>
          <p:nvPr/>
        </p:nvSpPr>
        <p:spPr>
          <a:xfrm>
            <a:off x="1071258" y="2034723"/>
            <a:ext cx="5544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>
                    <a:lumMod val="9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Title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>
                  <a:lumMod val="9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Incorporate high-performance keywords :  Movie, Trailer, Shows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Genre prefixes (comedy/horror/crime) increases by 32%.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Official branding boosts trust by 45%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Mid-length titles (8-15 words)  shows 28% higher engagement.</a:t>
            </a:r>
          </a:p>
          <a:p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586B12-A310-C475-8172-48E0F358128E}"/>
              </a:ext>
            </a:extLst>
          </p:cNvPr>
          <p:cNvSpPr txBox="1"/>
          <p:nvPr/>
        </p:nvSpPr>
        <p:spPr>
          <a:xfrm>
            <a:off x="1133981" y="4410145"/>
            <a:ext cx="50665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>
                    <a:lumMod val="9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Tag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Cast name tags drive 40% more 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Genre tags improve discovery by 35%.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Meaningful tags boost SEO by 25%.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20DC56-D93E-5937-CD4D-23E76B2C22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09" y="2576053"/>
            <a:ext cx="171474" cy="123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D97DBD-25FA-3447-2BEB-DEDF233A57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81" y="3031355"/>
            <a:ext cx="171474" cy="123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5D261F-2F10-1067-FA22-291D6B328D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49" y="3444866"/>
            <a:ext cx="171474" cy="123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444397-3682-1C00-46BC-FA522438ED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68" y="3886197"/>
            <a:ext cx="171474" cy="123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A6063C-719C-9BD8-20E5-BB38F4D96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48" y="4939290"/>
            <a:ext cx="171474" cy="1238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C099505-D35B-E25C-51B8-170892D014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52" y="5358261"/>
            <a:ext cx="171474" cy="1238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D60708-8C35-29C9-6B51-5C0AA09ABC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58" y="5772146"/>
            <a:ext cx="171474" cy="12384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4A3D14C-59DD-F3BA-93CB-DB0C8ABDBAD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804" y="1722758"/>
            <a:ext cx="3724795" cy="885949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1D0D33B-BABA-87DA-B83B-783EFFF61CDC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24" y="3215783"/>
            <a:ext cx="3810532" cy="914528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E268F37-7712-D203-504B-9CBFE2931BEE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8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804" y="4737387"/>
            <a:ext cx="3772426" cy="895475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842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96D65-A8EE-0983-7C83-F616242EF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ackground 2">
            <a:extLst>
              <a:ext uri="{FF2B5EF4-FFF2-40B4-BE49-F238E27FC236}">
                <a16:creationId xmlns:a16="http://schemas.microsoft.com/office/drawing/2014/main" id="{78523D1E-F6FD-089F-080E-40F4952BA354}"/>
              </a:ext>
            </a:extLst>
          </p:cNvPr>
          <p:cNvSpPr/>
          <p:nvPr/>
        </p:nvSpPr>
        <p:spPr>
          <a:xfrm>
            <a:off x="24994" y="-1"/>
            <a:ext cx="12192000" cy="6858001"/>
          </a:xfrm>
          <a:prstGeom prst="rect">
            <a:avLst/>
          </a:prstGeom>
          <a:solidFill>
            <a:srgbClr val="0A0A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2" descr="Image result for netflix">
            <a:extLst>
              <a:ext uri="{FF2B5EF4-FFF2-40B4-BE49-F238E27FC236}">
                <a16:creationId xmlns:a16="http://schemas.microsoft.com/office/drawing/2014/main" id="{C8BA35B9-6B2D-A3CF-C251-0EC55EBF1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6" y="974344"/>
            <a:ext cx="11915192" cy="564307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op Bar">
            <a:extLst>
              <a:ext uri="{FF2B5EF4-FFF2-40B4-BE49-F238E27FC236}">
                <a16:creationId xmlns:a16="http://schemas.microsoft.com/office/drawing/2014/main" id="{B87C4633-1D88-AEBE-B77F-EE88F828C020}"/>
              </a:ext>
            </a:extLst>
          </p:cNvPr>
          <p:cNvSpPr/>
          <p:nvPr/>
        </p:nvSpPr>
        <p:spPr>
          <a:xfrm>
            <a:off x="0" y="-1"/>
            <a:ext cx="12192000" cy="7048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5CA1A25D-9894-634E-1DD6-F9C22A071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94" y="137787"/>
            <a:ext cx="684714" cy="4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earch" descr="Magnifying glass with solid fill">
            <a:extLst>
              <a:ext uri="{FF2B5EF4-FFF2-40B4-BE49-F238E27FC236}">
                <a16:creationId xmlns:a16="http://schemas.microsoft.com/office/drawing/2014/main" id="{86F26B24-F990-C60A-257A-7FB34F54A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97924" y="240585"/>
            <a:ext cx="223675" cy="223675"/>
          </a:xfrm>
          <a:prstGeom prst="rect">
            <a:avLst/>
          </a:prstGeom>
        </p:spPr>
      </p:pic>
      <p:grpSp>
        <p:nvGrpSpPr>
          <p:cNvPr id="14" name="Cast">
            <a:extLst>
              <a:ext uri="{FF2B5EF4-FFF2-40B4-BE49-F238E27FC236}">
                <a16:creationId xmlns:a16="http://schemas.microsoft.com/office/drawing/2014/main" id="{908D55F0-9347-084D-082D-75346DC6D42A}"/>
              </a:ext>
            </a:extLst>
          </p:cNvPr>
          <p:cNvGrpSpPr/>
          <p:nvPr/>
        </p:nvGrpSpPr>
        <p:grpSpPr>
          <a:xfrm>
            <a:off x="10170582" y="262193"/>
            <a:ext cx="472018" cy="289990"/>
            <a:chOff x="9814982" y="326758"/>
            <a:chExt cx="472018" cy="28999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866DD02-02D1-D823-A846-CAC2603688E1}"/>
                </a:ext>
              </a:extLst>
            </p:cNvPr>
            <p:cNvSpPr/>
            <p:nvPr/>
          </p:nvSpPr>
          <p:spPr>
            <a:xfrm>
              <a:off x="10069483" y="333906"/>
              <a:ext cx="217517" cy="175679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3F6EB24-05FE-3B7D-E91F-61CD10B0F338}"/>
                </a:ext>
              </a:extLst>
            </p:cNvPr>
            <p:cNvSpPr/>
            <p:nvPr/>
          </p:nvSpPr>
          <p:spPr>
            <a:xfrm>
              <a:off x="9814982" y="361949"/>
              <a:ext cx="400582" cy="187597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5367F7D1-9DE8-6B56-18E6-1D347BAC5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700000">
              <a:off x="9964555" y="326758"/>
              <a:ext cx="289990" cy="289990"/>
            </a:xfrm>
            <a:prstGeom prst="rect">
              <a:avLst/>
            </a:prstGeom>
          </p:spPr>
        </p:pic>
      </p:grpSp>
      <p:grpSp>
        <p:nvGrpSpPr>
          <p:cNvPr id="18" name="Mr. Purple">
            <a:extLst>
              <a:ext uri="{FF2B5EF4-FFF2-40B4-BE49-F238E27FC236}">
                <a16:creationId xmlns:a16="http://schemas.microsoft.com/office/drawing/2014/main" id="{00BF36C6-9687-678C-F0D0-FC4D62A5F26A}"/>
              </a:ext>
            </a:extLst>
          </p:cNvPr>
          <p:cNvGrpSpPr/>
          <p:nvPr/>
        </p:nvGrpSpPr>
        <p:grpSpPr>
          <a:xfrm>
            <a:off x="11589324" y="195261"/>
            <a:ext cx="314325" cy="314325"/>
            <a:chOff x="11589324" y="195261"/>
            <a:chExt cx="314325" cy="314325"/>
          </a:xfrm>
        </p:grpSpPr>
        <p:sp>
          <p:nvSpPr>
            <p:cNvPr id="19" name="User">
              <a:extLst>
                <a:ext uri="{FF2B5EF4-FFF2-40B4-BE49-F238E27FC236}">
                  <a16:creationId xmlns:a16="http://schemas.microsoft.com/office/drawing/2014/main" id="{69E614BD-C809-5C57-5256-AD82C33D6ED8}"/>
                </a:ext>
              </a:extLst>
            </p:cNvPr>
            <p:cNvSpPr/>
            <p:nvPr/>
          </p:nvSpPr>
          <p:spPr>
            <a:xfrm>
              <a:off x="11589324" y="195261"/>
              <a:ext cx="314325" cy="314325"/>
            </a:xfrm>
            <a:prstGeom prst="roundRect">
              <a:avLst>
                <a:gd name="adj" fmla="val 6819"/>
              </a:avLst>
            </a:prstGeom>
            <a:solidFill>
              <a:srgbClr val="7C2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443E68-45F6-9168-7037-710A83431358}"/>
                </a:ext>
              </a:extLst>
            </p:cNvPr>
            <p:cNvGrpSpPr/>
            <p:nvPr/>
          </p:nvGrpSpPr>
          <p:grpSpPr>
            <a:xfrm>
              <a:off x="11643963" y="214039"/>
              <a:ext cx="243683" cy="189048"/>
              <a:chOff x="1889124" y="2568795"/>
              <a:chExt cx="1448380" cy="112364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6598B42-A335-EFF6-95F0-DFAB415BF300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19FDFAD-D94A-03BA-512A-172FD9E2B7DF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52D12799-D938-423C-C3F7-40D35CE0A6A6}"/>
                  </a:ext>
                </a:extLst>
              </p:cNvPr>
              <p:cNvSpPr/>
              <p:nvPr/>
            </p:nvSpPr>
            <p:spPr>
              <a:xfrm rot="7117880">
                <a:off x="2213858" y="2568795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18D2F35A-7068-3B83-AAA0-C285A2567DB9}"/>
              </a:ext>
            </a:extLst>
          </p:cNvPr>
          <p:cNvSpPr txBox="1"/>
          <p:nvPr/>
        </p:nvSpPr>
        <p:spPr>
          <a:xfrm>
            <a:off x="1590396" y="323484"/>
            <a:ext cx="9803848" cy="61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sz="2400" dirty="0">
                <a:solidFill>
                  <a:srgbClr val="EF4444"/>
                </a:solidFill>
                <a:latin typeface="Kanit" panose="020B0604020202020204" charset="-34"/>
                <a:cs typeface="Kanit" panose="020B0604020202020204" charset="-34"/>
              </a:rPr>
              <a:t>Content Analysis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B2E9BE8-EFF9-AAD4-87B1-91560AF8C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Titles shorter than 8 words contribute only 20% of the total views.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91CB2-1552-141C-1818-900F65EEE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09" y="2576053"/>
            <a:ext cx="171474" cy="123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928AB2-FB22-F9E0-0094-380349A1C6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81" y="3031355"/>
            <a:ext cx="171474" cy="123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A917E9-1CDC-F0B4-EDB8-E04EC7FD6E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49" y="3444866"/>
            <a:ext cx="171474" cy="123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E1193C-AC6B-FEAE-B0FE-C9A74ADDD6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68" y="3886197"/>
            <a:ext cx="171474" cy="123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7B7560-28F2-E6F6-D95D-53A193DE5A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24" y="2271120"/>
            <a:ext cx="171474" cy="1238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8050EE-628E-CBE1-F879-25B976EDC8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58" y="5772146"/>
            <a:ext cx="171474" cy="123842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FD95859-24C1-A472-BE49-CD1DDECE7DDF}"/>
              </a:ext>
            </a:extLst>
          </p:cNvPr>
          <p:cNvSpPr/>
          <p:nvPr/>
        </p:nvSpPr>
        <p:spPr>
          <a:xfrm>
            <a:off x="1095568" y="1882949"/>
            <a:ext cx="4454714" cy="3486193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2F2638-F302-B8A2-066D-470820F17951}"/>
              </a:ext>
            </a:extLst>
          </p:cNvPr>
          <p:cNvSpPr txBox="1"/>
          <p:nvPr/>
        </p:nvSpPr>
        <p:spPr>
          <a:xfrm>
            <a:off x="2007892" y="2173906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Thumbnail Strategy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3D85DC-AFAE-4D1C-2E62-AD6CE9F9E44E}"/>
              </a:ext>
            </a:extLst>
          </p:cNvPr>
          <p:cNvSpPr txBox="1"/>
          <p:nvPr/>
        </p:nvSpPr>
        <p:spPr>
          <a:xfrm>
            <a:off x="1979081" y="2614038"/>
            <a:ext cx="347299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>
              <a:solidFill>
                <a:schemeClr val="bg1">
                  <a:lumMod val="9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Celebrity 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8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Text overlay.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High contrast designs.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Emotional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Brand Consistent colours.</a:t>
            </a:r>
          </a:p>
          <a:p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556C80-D98A-2221-7D10-27BA261AE4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91" y="2120426"/>
            <a:ext cx="566968" cy="452224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1818E057-2F54-6856-2BC3-A4BCAE70271F}"/>
              </a:ext>
            </a:extLst>
          </p:cNvPr>
          <p:cNvSpPr/>
          <p:nvPr/>
        </p:nvSpPr>
        <p:spPr>
          <a:xfrm>
            <a:off x="1612829" y="2173906"/>
            <a:ext cx="323970" cy="3610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5" name="Graphic 34" descr="Pin with solid fill">
            <a:extLst>
              <a:ext uri="{FF2B5EF4-FFF2-40B4-BE49-F238E27FC236}">
                <a16:creationId xmlns:a16="http://schemas.microsoft.com/office/drawing/2014/main" id="{3F2A42FE-F00D-B573-A221-9DC1D0895B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92603" y="2150613"/>
            <a:ext cx="317492" cy="3174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BD12A57-5D22-24BC-795E-7501B57697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81" y="2895256"/>
            <a:ext cx="171474" cy="1238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79CE06-F60D-782C-DDE9-A3D525CB6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62" y="3331805"/>
            <a:ext cx="171474" cy="12384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A5801C4-5BA3-2C7C-BD77-E6DC1E8FA5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377" y="3782867"/>
            <a:ext cx="171474" cy="12384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E66AB60-724D-F701-75D7-E34BDC83FA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54" y="4241414"/>
            <a:ext cx="171474" cy="12384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E817854-E3F0-29F0-772B-896C7CB258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377" y="4681539"/>
            <a:ext cx="171474" cy="123842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BB0FE11-6954-F471-E352-16D1B5B12C6D}"/>
              </a:ext>
            </a:extLst>
          </p:cNvPr>
          <p:cNvSpPr/>
          <p:nvPr/>
        </p:nvSpPr>
        <p:spPr>
          <a:xfrm>
            <a:off x="6552033" y="1825611"/>
            <a:ext cx="4454714" cy="3486193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EBE1C7-F1A3-D651-8593-C6AD8E5E3DAF}"/>
              </a:ext>
            </a:extLst>
          </p:cNvPr>
          <p:cNvSpPr txBox="1"/>
          <p:nvPr/>
        </p:nvSpPr>
        <p:spPr>
          <a:xfrm>
            <a:off x="7533753" y="2102121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Audience Reach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C65B40-395E-D248-532D-10F1AA41F94C}"/>
              </a:ext>
            </a:extLst>
          </p:cNvPr>
          <p:cNvSpPr txBox="1"/>
          <p:nvPr/>
        </p:nvSpPr>
        <p:spPr>
          <a:xfrm>
            <a:off x="7299883" y="2549572"/>
            <a:ext cx="347299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>
              <a:solidFill>
                <a:schemeClr val="bg1">
                  <a:lumMod val="9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Regional language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8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Cultural relevance.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Community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Fan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Local content focus.</a:t>
            </a:r>
          </a:p>
          <a:p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6629C6F-E3F0-5F10-1EB4-64F60E72C3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231" y="2833335"/>
            <a:ext cx="171474" cy="12384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3F9C3B5-3E5E-FAC8-7559-CF6659C8A6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231" y="3305157"/>
            <a:ext cx="171474" cy="12384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1FD9836-FF70-0C97-BA69-1431AC7A4A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231" y="3762355"/>
            <a:ext cx="171474" cy="12384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19FCE8C-0A5B-EF85-EC34-0929039EAB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79" y="4157632"/>
            <a:ext cx="171474" cy="12384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5AB14E9-6143-B8E7-D2E7-0C941F2978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79" y="4610158"/>
            <a:ext cx="171474" cy="12384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6D4C68B-E474-3EA1-E31A-FD282B0D113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031" y="2087069"/>
            <a:ext cx="570710" cy="491943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F7E97427-E971-3AFB-7AAF-FDA41A8FCF57}"/>
              </a:ext>
            </a:extLst>
          </p:cNvPr>
          <p:cNvSpPr/>
          <p:nvPr/>
        </p:nvSpPr>
        <p:spPr>
          <a:xfrm>
            <a:off x="7129371" y="2183574"/>
            <a:ext cx="261257" cy="26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4" name="Graphic 63" descr="Group of women with solid fill">
            <a:extLst>
              <a:ext uri="{FF2B5EF4-FFF2-40B4-BE49-F238E27FC236}">
                <a16:creationId xmlns:a16="http://schemas.microsoft.com/office/drawing/2014/main" id="{00565997-7B6F-D19C-2729-8797FF88DF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29371" y="2141817"/>
            <a:ext cx="313178" cy="31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5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Mr. Blue">
            <a:extLst>
              <a:ext uri="{FF2B5EF4-FFF2-40B4-BE49-F238E27FC236}">
                <a16:creationId xmlns:a16="http://schemas.microsoft.com/office/drawing/2014/main" id="{F2211986-8BCC-4EC4-0E40-350244786927}"/>
              </a:ext>
            </a:extLst>
          </p:cNvPr>
          <p:cNvGrpSpPr/>
          <p:nvPr/>
        </p:nvGrpSpPr>
        <p:grpSpPr>
          <a:xfrm>
            <a:off x="5186362" y="2639365"/>
            <a:ext cx="1819275" cy="1819275"/>
            <a:chOff x="3987800" y="2519363"/>
            <a:chExt cx="1819275" cy="181927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8182513-EAB3-9210-9AD5-E5BBC870298C}"/>
                </a:ext>
              </a:extLst>
            </p:cNvPr>
            <p:cNvSpPr/>
            <p:nvPr/>
          </p:nvSpPr>
          <p:spPr>
            <a:xfrm>
              <a:off x="3987800" y="2519363"/>
              <a:ext cx="1819275" cy="1819275"/>
            </a:xfrm>
            <a:prstGeom prst="roundRect">
              <a:avLst>
                <a:gd name="adj" fmla="val 5371"/>
              </a:avLst>
            </a:prstGeom>
            <a:solidFill>
              <a:srgbClr val="0E71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D34187-F551-E150-9DD4-03DE8F1576B2}"/>
                </a:ext>
              </a:extLst>
            </p:cNvPr>
            <p:cNvGrpSpPr/>
            <p:nvPr/>
          </p:nvGrpSpPr>
          <p:grpSpPr>
            <a:xfrm>
              <a:off x="4291076" y="2540491"/>
              <a:ext cx="1448380" cy="1123646"/>
              <a:chOff x="1889124" y="2540491"/>
              <a:chExt cx="1448380" cy="112364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D0B81C5-945B-9539-2ED8-568BBE894858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73AAC24-C6FA-85A1-9E83-FA1DD465C1E5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F1211D0D-84FC-FB89-5A50-3750204BC6CE}"/>
                  </a:ext>
                </a:extLst>
              </p:cNvPr>
              <p:cNvSpPr/>
              <p:nvPr/>
            </p:nvSpPr>
            <p:spPr>
              <a:xfrm rot="7117880">
                <a:off x="2213858" y="2540491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635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" name="Who's Presenting">
            <a:extLst>
              <a:ext uri="{FF2B5EF4-FFF2-40B4-BE49-F238E27FC236}">
                <a16:creationId xmlns:a16="http://schemas.microsoft.com/office/drawing/2014/main" id="{F6E4873F-E879-B10F-7BDB-54F1A84B265C}"/>
              </a:ext>
            </a:extLst>
          </p:cNvPr>
          <p:cNvSpPr txBox="1"/>
          <p:nvPr/>
        </p:nvSpPr>
        <p:spPr>
          <a:xfrm>
            <a:off x="2932090" y="1447870"/>
            <a:ext cx="6006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Who’s Presenting?</a:t>
            </a:r>
          </a:p>
        </p:txBody>
      </p:sp>
      <p:sp>
        <p:nvSpPr>
          <p:cNvPr id="28" name="User 2">
            <a:extLst>
              <a:ext uri="{FF2B5EF4-FFF2-40B4-BE49-F238E27FC236}">
                <a16:creationId xmlns:a16="http://schemas.microsoft.com/office/drawing/2014/main" id="{7C6B93B9-93FB-45D0-FEFD-2487601EB458}"/>
              </a:ext>
            </a:extLst>
          </p:cNvPr>
          <p:cNvSpPr txBox="1"/>
          <p:nvPr/>
        </p:nvSpPr>
        <p:spPr>
          <a:xfrm>
            <a:off x="4491727" y="4825356"/>
            <a:ext cx="3464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Punam Godugula</a:t>
            </a:r>
          </a:p>
          <a:p>
            <a:pPr algn="ctr"/>
            <a:endParaRPr lang="en-US" sz="1600" dirty="0">
              <a:solidFill>
                <a:schemeClr val="bg1">
                  <a:lumMod val="95000"/>
                </a:schemeClr>
              </a:solidFill>
              <a:latin typeface="Kanit Light" pitchFamily="2" charset="-34"/>
              <a:ea typeface="Roboto" panose="02000000000000000000" pitchFamily="2" charset="0"/>
              <a:cs typeface="Kanit Light" pitchFamily="2" charset="-34"/>
            </a:endParaRPr>
          </a:p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Data Analyst</a:t>
            </a:r>
          </a:p>
        </p:txBody>
      </p:sp>
      <p:sp>
        <p:nvSpPr>
          <p:cNvPr id="31" name="Edit">
            <a:extLst>
              <a:ext uri="{FF2B5EF4-FFF2-40B4-BE49-F238E27FC236}">
                <a16:creationId xmlns:a16="http://schemas.microsoft.com/office/drawing/2014/main" id="{95F18245-244A-C11C-165D-87AA756C88A0}"/>
              </a:ext>
            </a:extLst>
          </p:cNvPr>
          <p:cNvSpPr txBox="1"/>
          <p:nvPr/>
        </p:nvSpPr>
        <p:spPr>
          <a:xfrm>
            <a:off x="11245917" y="281647"/>
            <a:ext cx="671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ea typeface="Roboto" panose="02000000000000000000" pitchFamily="2" charset="0"/>
                <a:cs typeface="Kanit Light" pitchFamily="2" charset="-34"/>
              </a:rPr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341647229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DED25-49CE-9CD5-B95D-345C53D60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ackground 2">
            <a:extLst>
              <a:ext uri="{FF2B5EF4-FFF2-40B4-BE49-F238E27FC236}">
                <a16:creationId xmlns:a16="http://schemas.microsoft.com/office/drawing/2014/main" id="{C9DEA3D3-BBDB-E08E-5834-EA5906A4ED35}"/>
              </a:ext>
            </a:extLst>
          </p:cNvPr>
          <p:cNvSpPr/>
          <p:nvPr/>
        </p:nvSpPr>
        <p:spPr>
          <a:xfrm>
            <a:off x="24994" y="-1"/>
            <a:ext cx="12192000" cy="6858001"/>
          </a:xfrm>
          <a:prstGeom prst="rect">
            <a:avLst/>
          </a:prstGeom>
          <a:solidFill>
            <a:srgbClr val="0A0A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2" descr="Image result for netflix">
            <a:extLst>
              <a:ext uri="{FF2B5EF4-FFF2-40B4-BE49-F238E27FC236}">
                <a16:creationId xmlns:a16="http://schemas.microsoft.com/office/drawing/2014/main" id="{72CD5C7F-E43E-FA11-1413-C58ED4030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4" y="1077945"/>
            <a:ext cx="12192000" cy="564307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op Bar">
            <a:extLst>
              <a:ext uri="{FF2B5EF4-FFF2-40B4-BE49-F238E27FC236}">
                <a16:creationId xmlns:a16="http://schemas.microsoft.com/office/drawing/2014/main" id="{BE4DD922-A6B4-4AEE-9257-44325C3B6B3B}"/>
              </a:ext>
            </a:extLst>
          </p:cNvPr>
          <p:cNvSpPr/>
          <p:nvPr/>
        </p:nvSpPr>
        <p:spPr>
          <a:xfrm>
            <a:off x="0" y="-1"/>
            <a:ext cx="12192000" cy="7048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143E0180-F013-F3DD-6EE7-871E04112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94" y="137787"/>
            <a:ext cx="684714" cy="4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earch" descr="Magnifying glass with solid fill">
            <a:extLst>
              <a:ext uri="{FF2B5EF4-FFF2-40B4-BE49-F238E27FC236}">
                <a16:creationId xmlns:a16="http://schemas.microsoft.com/office/drawing/2014/main" id="{E5C2D6BD-6979-710D-7EA1-4F4A80469C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97924" y="240585"/>
            <a:ext cx="223675" cy="223675"/>
          </a:xfrm>
          <a:prstGeom prst="rect">
            <a:avLst/>
          </a:prstGeom>
        </p:spPr>
      </p:pic>
      <p:grpSp>
        <p:nvGrpSpPr>
          <p:cNvPr id="14" name="Cast">
            <a:extLst>
              <a:ext uri="{FF2B5EF4-FFF2-40B4-BE49-F238E27FC236}">
                <a16:creationId xmlns:a16="http://schemas.microsoft.com/office/drawing/2014/main" id="{87E9DF28-F843-DA34-4B9E-0541FBAB0148}"/>
              </a:ext>
            </a:extLst>
          </p:cNvPr>
          <p:cNvGrpSpPr/>
          <p:nvPr/>
        </p:nvGrpSpPr>
        <p:grpSpPr>
          <a:xfrm>
            <a:off x="10170582" y="262193"/>
            <a:ext cx="472018" cy="289990"/>
            <a:chOff x="9814982" y="326758"/>
            <a:chExt cx="472018" cy="28999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986AC1-7059-025A-120D-300EAF8A18E3}"/>
                </a:ext>
              </a:extLst>
            </p:cNvPr>
            <p:cNvSpPr/>
            <p:nvPr/>
          </p:nvSpPr>
          <p:spPr>
            <a:xfrm>
              <a:off x="10069483" y="333906"/>
              <a:ext cx="217517" cy="175679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99D2777-857F-E2C3-B5FA-418140E8BA4B}"/>
                </a:ext>
              </a:extLst>
            </p:cNvPr>
            <p:cNvSpPr/>
            <p:nvPr/>
          </p:nvSpPr>
          <p:spPr>
            <a:xfrm>
              <a:off x="9814982" y="361949"/>
              <a:ext cx="400582" cy="187597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981852BC-C448-CD4A-7852-5BBC8F56E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700000">
              <a:off x="9964555" y="326758"/>
              <a:ext cx="289990" cy="289990"/>
            </a:xfrm>
            <a:prstGeom prst="rect">
              <a:avLst/>
            </a:prstGeom>
          </p:spPr>
        </p:pic>
      </p:grpSp>
      <p:grpSp>
        <p:nvGrpSpPr>
          <p:cNvPr id="18" name="Mr. Purple">
            <a:extLst>
              <a:ext uri="{FF2B5EF4-FFF2-40B4-BE49-F238E27FC236}">
                <a16:creationId xmlns:a16="http://schemas.microsoft.com/office/drawing/2014/main" id="{24968D3F-7EB2-ED05-60D7-C03F96517151}"/>
              </a:ext>
            </a:extLst>
          </p:cNvPr>
          <p:cNvGrpSpPr/>
          <p:nvPr/>
        </p:nvGrpSpPr>
        <p:grpSpPr>
          <a:xfrm>
            <a:off x="11589324" y="195261"/>
            <a:ext cx="314325" cy="314325"/>
            <a:chOff x="11589324" y="195261"/>
            <a:chExt cx="314325" cy="314325"/>
          </a:xfrm>
        </p:grpSpPr>
        <p:sp>
          <p:nvSpPr>
            <p:cNvPr id="19" name="User">
              <a:extLst>
                <a:ext uri="{FF2B5EF4-FFF2-40B4-BE49-F238E27FC236}">
                  <a16:creationId xmlns:a16="http://schemas.microsoft.com/office/drawing/2014/main" id="{6EAA141D-6BFE-744A-3879-D64931130CBF}"/>
                </a:ext>
              </a:extLst>
            </p:cNvPr>
            <p:cNvSpPr/>
            <p:nvPr/>
          </p:nvSpPr>
          <p:spPr>
            <a:xfrm>
              <a:off x="11589324" y="195261"/>
              <a:ext cx="314325" cy="314325"/>
            </a:xfrm>
            <a:prstGeom prst="roundRect">
              <a:avLst>
                <a:gd name="adj" fmla="val 6819"/>
              </a:avLst>
            </a:prstGeom>
            <a:solidFill>
              <a:srgbClr val="7C2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A12A05-251B-C24D-F884-9C6A7586167E}"/>
                </a:ext>
              </a:extLst>
            </p:cNvPr>
            <p:cNvGrpSpPr/>
            <p:nvPr/>
          </p:nvGrpSpPr>
          <p:grpSpPr>
            <a:xfrm>
              <a:off x="11643963" y="214039"/>
              <a:ext cx="243683" cy="189048"/>
              <a:chOff x="1889124" y="2568795"/>
              <a:chExt cx="1448380" cy="112364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432ACF8-0892-DB67-545C-2445B0C40D46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F475324-05B4-FC07-3750-1E9C151305F9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7537C8CE-1B4C-AB25-9903-A0BDAB7ACE59}"/>
                  </a:ext>
                </a:extLst>
              </p:cNvPr>
              <p:cNvSpPr/>
              <p:nvPr/>
            </p:nvSpPr>
            <p:spPr>
              <a:xfrm rot="7117880">
                <a:off x="2213858" y="2568795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38EBB1D7-B963-B9BB-769F-A89463CDB18A}"/>
              </a:ext>
            </a:extLst>
          </p:cNvPr>
          <p:cNvSpPr txBox="1"/>
          <p:nvPr/>
        </p:nvSpPr>
        <p:spPr>
          <a:xfrm>
            <a:off x="1590396" y="323484"/>
            <a:ext cx="9803848" cy="61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sz="2400" dirty="0">
                <a:solidFill>
                  <a:srgbClr val="EF4444"/>
                </a:solidFill>
                <a:latin typeface="Kanit" panose="020B0604020202020204" charset="-34"/>
                <a:cs typeface="Kanit" panose="020B0604020202020204" charset="-34"/>
              </a:rPr>
              <a:t>Actionable Recommendations for Streaming Platforms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C6BD97F-C99C-3EFE-3C90-704F8CF60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Titles shorter than 8 words contribute only 20% of the total views.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2ADEB-0DE3-E00B-0AAB-CD7D946011E0}"/>
              </a:ext>
            </a:extLst>
          </p:cNvPr>
          <p:cNvSpPr txBox="1"/>
          <p:nvPr/>
        </p:nvSpPr>
        <p:spPr>
          <a:xfrm>
            <a:off x="1671263" y="3846990"/>
            <a:ext cx="3933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Technical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>
                  <a:lumMod val="9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Maintain 1-3 minute video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Optimize first 5 seconds.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Celebrity faces thumbnails or emotional expressions.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Use strategic keyword tagging.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4CC71-015A-BE7B-DB3C-90F94C4B7455}"/>
              </a:ext>
            </a:extLst>
          </p:cNvPr>
          <p:cNvSpPr txBox="1"/>
          <p:nvPr/>
        </p:nvSpPr>
        <p:spPr>
          <a:xfrm>
            <a:off x="1654520" y="1415718"/>
            <a:ext cx="393332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Content Development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>
                  <a:lumMod val="9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Create a celebrity interview scenes.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Develop behind-the scenes content.</a:t>
            </a:r>
          </a:p>
          <a:p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Produce platform-exclusive snippets.</a:t>
            </a:r>
          </a:p>
        </p:txBody>
      </p:sp>
      <p:pic>
        <p:nvPicPr>
          <p:cNvPr id="26" name="Graphic 25" descr="Clapper board with solid fill">
            <a:extLst>
              <a:ext uri="{FF2B5EF4-FFF2-40B4-BE49-F238E27FC236}">
                <a16:creationId xmlns:a16="http://schemas.microsoft.com/office/drawing/2014/main" id="{76C903B0-296A-CFC0-93A8-31420F9A64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2326" y="3845601"/>
            <a:ext cx="449349" cy="449349"/>
          </a:xfrm>
          <a:prstGeom prst="rect">
            <a:avLst/>
          </a:prstGeom>
        </p:spPr>
      </p:pic>
      <p:pic>
        <p:nvPicPr>
          <p:cNvPr id="35" name="Graphic 34" descr="Drama with solid fill">
            <a:extLst>
              <a:ext uri="{FF2B5EF4-FFF2-40B4-BE49-F238E27FC236}">
                <a16:creationId xmlns:a16="http://schemas.microsoft.com/office/drawing/2014/main" id="{8C321E65-D4FA-9C1B-1E53-D25E168AEF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2326" y="1435647"/>
            <a:ext cx="457200" cy="45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F04CFE-D9F0-4823-C0B6-B0E52A8D828A}"/>
              </a:ext>
            </a:extLst>
          </p:cNvPr>
          <p:cNvSpPr txBox="1"/>
          <p:nvPr/>
        </p:nvSpPr>
        <p:spPr>
          <a:xfrm>
            <a:off x="7324298" y="1435647"/>
            <a:ext cx="39333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Engagement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>
                  <a:lumMod val="9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Respond to comments.</a:t>
            </a:r>
          </a:p>
          <a:p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Create community polls.</a:t>
            </a:r>
          </a:p>
          <a:p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Regional language approach.</a:t>
            </a:r>
          </a:p>
          <a:p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pic>
        <p:nvPicPr>
          <p:cNvPr id="25" name="Graphic 24" descr="Group of women with solid fill">
            <a:extLst>
              <a:ext uri="{FF2B5EF4-FFF2-40B4-BE49-F238E27FC236}">
                <a16:creationId xmlns:a16="http://schemas.microsoft.com/office/drawing/2014/main" id="{33111320-A95F-2914-845A-BCF6AB0D2E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22421" y="1415718"/>
            <a:ext cx="326895" cy="3268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EB70C6D-A7FA-2DFD-8B56-723E50A5A39C}"/>
              </a:ext>
            </a:extLst>
          </p:cNvPr>
          <p:cNvSpPr txBox="1"/>
          <p:nvPr/>
        </p:nvSpPr>
        <p:spPr>
          <a:xfrm>
            <a:off x="7386915" y="3845601"/>
            <a:ext cx="393332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Performance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>
                  <a:lumMod val="9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Track view-to-subscriber conversion.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Monitor engagement rates</a:t>
            </a:r>
          </a:p>
          <a:p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Analyse  audience retention.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Test different content types.</a:t>
            </a:r>
          </a:p>
          <a:p>
            <a:endParaRPr lang="en-IN" sz="1400" dirty="0">
              <a:solidFill>
                <a:schemeClr val="bg1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pic>
        <p:nvPicPr>
          <p:cNvPr id="31" name="Graphic 30" descr="Upward trend with solid fill">
            <a:extLst>
              <a:ext uri="{FF2B5EF4-FFF2-40B4-BE49-F238E27FC236}">
                <a16:creationId xmlns:a16="http://schemas.microsoft.com/office/drawing/2014/main" id="{E3216C8E-AAFA-3891-DDAF-10426E9667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17218" y="377461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37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ank You">
            <a:extLst>
              <a:ext uri="{FF2B5EF4-FFF2-40B4-BE49-F238E27FC236}">
                <a16:creationId xmlns:a16="http://schemas.microsoft.com/office/drawing/2014/main" id="{549D5FB7-27FB-151D-BB0E-4FB65E14CD6E}"/>
              </a:ext>
            </a:extLst>
          </p:cNvPr>
          <p:cNvSpPr txBox="1"/>
          <p:nvPr/>
        </p:nvSpPr>
        <p:spPr>
          <a:xfrm>
            <a:off x="2108200" y="2497976"/>
            <a:ext cx="7975600" cy="1862048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3189"/>
              </a:avLst>
            </a:prstTxWarp>
            <a:spAutoFit/>
          </a:bodyPr>
          <a:lstStyle/>
          <a:p>
            <a:pPr algn="ctr"/>
            <a:r>
              <a:rPr lang="en-US" sz="11500" dirty="0">
                <a:solidFill>
                  <a:schemeClr val="accent2">
                    <a:lumMod val="75000"/>
                  </a:schemeClr>
                </a:solidFill>
                <a:latin typeface="Bebas neue" panose="020B0606020202050201" pitchFamily="34" charset="0"/>
                <a:ea typeface="Roboto Black" panose="020000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6013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Background Picture" descr="Empty red chairs in cinema with popcorn and drinks">
            <a:extLst>
              <a:ext uri="{FF2B5EF4-FFF2-40B4-BE49-F238E27FC236}">
                <a16:creationId xmlns:a16="http://schemas.microsoft.com/office/drawing/2014/main" id="{273DB991-076A-A01A-6A2B-8ED7CEAD36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6" b="8796"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</p:pic>
      <p:sp>
        <p:nvSpPr>
          <p:cNvPr id="36" name="Shade">
            <a:extLst>
              <a:ext uri="{FF2B5EF4-FFF2-40B4-BE49-F238E27FC236}">
                <a16:creationId xmlns:a16="http://schemas.microsoft.com/office/drawing/2014/main" id="{2583FAAB-EFC8-DCFF-0692-84B7A67676F9}"/>
              </a:ext>
            </a:extLst>
          </p:cNvPr>
          <p:cNvSpPr/>
          <p:nvPr/>
        </p:nvSpPr>
        <p:spPr>
          <a:xfrm>
            <a:off x="11975" y="-160159"/>
            <a:ext cx="75692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8269DFE3-5765-C965-E51F-06B82E8A852E}"/>
              </a:ext>
            </a:extLst>
          </p:cNvPr>
          <p:cNvSpPr/>
          <p:nvPr/>
        </p:nvSpPr>
        <p:spPr>
          <a:xfrm>
            <a:off x="0" y="-1"/>
            <a:ext cx="12192000" cy="7048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ottom Bar">
            <a:extLst>
              <a:ext uri="{FF2B5EF4-FFF2-40B4-BE49-F238E27FC236}">
                <a16:creationId xmlns:a16="http://schemas.microsoft.com/office/drawing/2014/main" id="{17C8D3F1-56C9-B4BA-F5F2-89DB0DAD8ED0}"/>
              </a:ext>
            </a:extLst>
          </p:cNvPr>
          <p:cNvSpPr/>
          <p:nvPr/>
        </p:nvSpPr>
        <p:spPr>
          <a:xfrm>
            <a:off x="0" y="6153149"/>
            <a:ext cx="12192000" cy="704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arch" descr="Magnifying glass with solid fill">
            <a:extLst>
              <a:ext uri="{FF2B5EF4-FFF2-40B4-BE49-F238E27FC236}">
                <a16:creationId xmlns:a16="http://schemas.microsoft.com/office/drawing/2014/main" id="{58A7842E-D131-C5EF-F5A9-E9E265FD5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7924" y="240585"/>
            <a:ext cx="223675" cy="223675"/>
          </a:xfrm>
          <a:prstGeom prst="rect">
            <a:avLst/>
          </a:prstGeom>
        </p:spPr>
      </p:pic>
      <p:grpSp>
        <p:nvGrpSpPr>
          <p:cNvPr id="6" name="Cast">
            <a:extLst>
              <a:ext uri="{FF2B5EF4-FFF2-40B4-BE49-F238E27FC236}">
                <a16:creationId xmlns:a16="http://schemas.microsoft.com/office/drawing/2014/main" id="{7757450B-165D-4783-8E1F-1D8EB8B8DD3F}"/>
              </a:ext>
            </a:extLst>
          </p:cNvPr>
          <p:cNvGrpSpPr/>
          <p:nvPr/>
        </p:nvGrpSpPr>
        <p:grpSpPr>
          <a:xfrm>
            <a:off x="10170582" y="262193"/>
            <a:ext cx="472018" cy="289990"/>
            <a:chOff x="9814982" y="326758"/>
            <a:chExt cx="472018" cy="28999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E51D495-B9F8-E16D-1553-80135D7CE126}"/>
                </a:ext>
              </a:extLst>
            </p:cNvPr>
            <p:cNvSpPr/>
            <p:nvPr/>
          </p:nvSpPr>
          <p:spPr>
            <a:xfrm>
              <a:off x="10069483" y="333906"/>
              <a:ext cx="217517" cy="175679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20A79CA-8291-84F0-F232-7A009F71C2FE}"/>
                </a:ext>
              </a:extLst>
            </p:cNvPr>
            <p:cNvSpPr/>
            <p:nvPr/>
          </p:nvSpPr>
          <p:spPr>
            <a:xfrm>
              <a:off x="9814982" y="361949"/>
              <a:ext cx="400582" cy="187597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Wi-Fi with solid fill">
              <a:extLst>
                <a:ext uri="{FF2B5EF4-FFF2-40B4-BE49-F238E27FC236}">
                  <a16:creationId xmlns:a16="http://schemas.microsoft.com/office/drawing/2014/main" id="{F591F2C2-8069-86DB-1B01-C41650B0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700000">
              <a:off x="9964555" y="326758"/>
              <a:ext cx="289990" cy="289990"/>
            </a:xfrm>
            <a:prstGeom prst="rect">
              <a:avLst/>
            </a:prstGeom>
          </p:spPr>
        </p:pic>
      </p:grpSp>
      <p:grpSp>
        <p:nvGrpSpPr>
          <p:cNvPr id="40" name="Mr. Purple">
            <a:extLst>
              <a:ext uri="{FF2B5EF4-FFF2-40B4-BE49-F238E27FC236}">
                <a16:creationId xmlns:a16="http://schemas.microsoft.com/office/drawing/2014/main" id="{1A2AAD38-B868-BD70-D7F5-04601A4B9D14}"/>
              </a:ext>
            </a:extLst>
          </p:cNvPr>
          <p:cNvGrpSpPr/>
          <p:nvPr/>
        </p:nvGrpSpPr>
        <p:grpSpPr>
          <a:xfrm>
            <a:off x="11589324" y="195261"/>
            <a:ext cx="314325" cy="314325"/>
            <a:chOff x="11589324" y="195261"/>
            <a:chExt cx="314325" cy="314325"/>
          </a:xfrm>
        </p:grpSpPr>
        <p:sp>
          <p:nvSpPr>
            <p:cNvPr id="3" name="User">
              <a:extLst>
                <a:ext uri="{FF2B5EF4-FFF2-40B4-BE49-F238E27FC236}">
                  <a16:creationId xmlns:a16="http://schemas.microsoft.com/office/drawing/2014/main" id="{F9E1E6B6-9727-DF1A-EF5F-8786046940FF}"/>
                </a:ext>
              </a:extLst>
            </p:cNvPr>
            <p:cNvSpPr/>
            <p:nvPr/>
          </p:nvSpPr>
          <p:spPr>
            <a:xfrm>
              <a:off x="11589324" y="195261"/>
              <a:ext cx="314325" cy="314325"/>
            </a:xfrm>
            <a:prstGeom prst="roundRect">
              <a:avLst>
                <a:gd name="adj" fmla="val 6819"/>
              </a:avLst>
            </a:prstGeom>
            <a:solidFill>
              <a:srgbClr val="7C2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6BAB488-6336-881E-FA4A-3FCAA1AB31B4}"/>
                </a:ext>
              </a:extLst>
            </p:cNvPr>
            <p:cNvGrpSpPr/>
            <p:nvPr/>
          </p:nvGrpSpPr>
          <p:grpSpPr>
            <a:xfrm>
              <a:off x="11643963" y="214039"/>
              <a:ext cx="243683" cy="189048"/>
              <a:chOff x="1889124" y="2568795"/>
              <a:chExt cx="1448380" cy="112364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4C3956B-E8CB-8391-2C71-864E18CD7E07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1741073-DB54-5DEF-C2DF-3C3A47E74459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D16A889D-847F-6C01-F7B4-9141816C550E}"/>
                  </a:ext>
                </a:extLst>
              </p:cNvPr>
              <p:cNvSpPr/>
              <p:nvPr/>
            </p:nvSpPr>
            <p:spPr>
              <a:xfrm rot="7117880">
                <a:off x="2213858" y="2568795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5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21255589-8FBD-9F81-3088-8276D4A8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51" y="1852348"/>
            <a:ext cx="395996" cy="39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ubtitle (Optional)">
            <a:extLst>
              <a:ext uri="{FF2B5EF4-FFF2-40B4-BE49-F238E27FC236}">
                <a16:creationId xmlns:a16="http://schemas.microsoft.com/office/drawing/2014/main" id="{92E4DCDA-C93F-5FD5-AF2B-9BC7E36CB7DB}"/>
              </a:ext>
            </a:extLst>
          </p:cNvPr>
          <p:cNvSpPr txBox="1"/>
          <p:nvPr/>
        </p:nvSpPr>
        <p:spPr>
          <a:xfrm>
            <a:off x="1078048" y="1871398"/>
            <a:ext cx="2046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alpha val="50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slideative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69CE42-A068-A511-E4C2-15F6582B264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1" y="1840269"/>
            <a:ext cx="1763803" cy="4219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239B2A-867A-FD32-415C-E8A519A99E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10" y="1911755"/>
            <a:ext cx="395997" cy="31144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591107A0-7696-E3F4-B145-4B1F5F19BEE1}"/>
              </a:ext>
            </a:extLst>
          </p:cNvPr>
          <p:cNvSpPr txBox="1"/>
          <p:nvPr/>
        </p:nvSpPr>
        <p:spPr>
          <a:xfrm>
            <a:off x="605850" y="2540102"/>
            <a:ext cx="5785523" cy="1271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Netflix India </a:t>
            </a:r>
          </a:p>
          <a:p>
            <a:pPr>
              <a:lnSpc>
                <a:spcPts val="4500"/>
              </a:lnSpc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YouTube Analysis</a:t>
            </a:r>
            <a:endParaRPr lang="th-TH" sz="4400" dirty="0">
              <a:solidFill>
                <a:schemeClr val="bg1">
                  <a:lumMod val="95000"/>
                </a:schemeClr>
              </a:solidFill>
              <a:effectLst>
                <a:outerShdw blurRad="444500" sx="102000" sy="102000" algn="ctr" rotWithShape="0">
                  <a:prstClr val="black">
                    <a:alpha val="40000"/>
                  </a:prst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21" name="Body 1">
            <a:extLst>
              <a:ext uri="{FF2B5EF4-FFF2-40B4-BE49-F238E27FC236}">
                <a16:creationId xmlns:a16="http://schemas.microsoft.com/office/drawing/2014/main" id="{F70FE186-1B37-DFC2-A62B-566CB4EA3512}"/>
              </a:ext>
            </a:extLst>
          </p:cNvPr>
          <p:cNvSpPr txBox="1"/>
          <p:nvPr/>
        </p:nvSpPr>
        <p:spPr>
          <a:xfrm>
            <a:off x="605850" y="3792768"/>
            <a:ext cx="4578891" cy="618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Strategic Insights</a:t>
            </a:r>
          </a:p>
          <a:p>
            <a:pPr>
              <a:lnSpc>
                <a:spcPts val="2000"/>
              </a:lnSpc>
            </a:pPr>
            <a:endParaRPr lang="th-TH" sz="2000" dirty="0">
              <a:solidFill>
                <a:schemeClr val="bg1">
                  <a:lumMod val="95000"/>
                </a:schemeClr>
              </a:solidFill>
              <a:effectLst>
                <a:outerShdw blurRad="317500" sx="102000" sy="102000" algn="ctr" rotWithShape="0">
                  <a:prstClr val="black">
                    <a:alpha val="40000"/>
                  </a:prstClr>
                </a:outerShdw>
              </a:effectLst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24" name="Play">
            <a:extLst>
              <a:ext uri="{FF2B5EF4-FFF2-40B4-BE49-F238E27FC236}">
                <a16:creationId xmlns:a16="http://schemas.microsoft.com/office/drawing/2014/main" id="{3AAD32A5-48A6-CC31-55D8-E6A8C03718E2}"/>
              </a:ext>
            </a:extLst>
          </p:cNvPr>
          <p:cNvGrpSpPr/>
          <p:nvPr/>
        </p:nvGrpSpPr>
        <p:grpSpPr>
          <a:xfrm>
            <a:off x="701101" y="4354184"/>
            <a:ext cx="1299149" cy="365760"/>
            <a:chOff x="701101" y="4953561"/>
            <a:chExt cx="1299149" cy="36576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849F29B-345B-F425-76ED-8C4813C5DAB1}"/>
                </a:ext>
              </a:extLst>
            </p:cNvPr>
            <p:cNvSpPr/>
            <p:nvPr/>
          </p:nvSpPr>
          <p:spPr>
            <a:xfrm>
              <a:off x="701101" y="4953561"/>
              <a:ext cx="1299149" cy="365760"/>
            </a:xfrm>
            <a:prstGeom prst="roundRect">
              <a:avLst>
                <a:gd name="adj" fmla="val 119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6C2FC5-6AF1-B2E5-71A3-8CB2380E4814}"/>
                </a:ext>
              </a:extLst>
            </p:cNvPr>
            <p:cNvSpPr txBox="1"/>
            <p:nvPr/>
          </p:nvSpPr>
          <p:spPr>
            <a:xfrm>
              <a:off x="799310" y="4980415"/>
              <a:ext cx="11298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Kanit" pitchFamily="2" charset="-34"/>
                  <a:cs typeface="Kanit" pitchFamily="2" charset="-34"/>
                </a:rPr>
                <a:t>Subscribe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662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6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con 4" descr="Image with solid fill">
            <a:extLst>
              <a:ext uri="{FF2B5EF4-FFF2-40B4-BE49-F238E27FC236}">
                <a16:creationId xmlns:a16="http://schemas.microsoft.com/office/drawing/2014/main" id="{638FF0F0-E4AF-8A97-884C-BA0EBDF3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2714" y="3594447"/>
            <a:ext cx="666812" cy="666812"/>
          </a:xfrm>
          <a:prstGeom prst="rect">
            <a:avLst/>
          </a:prstGeom>
        </p:spPr>
      </p:pic>
      <p:pic>
        <p:nvPicPr>
          <p:cNvPr id="37" name="Icon 3" descr="Image with solid fill">
            <a:extLst>
              <a:ext uri="{FF2B5EF4-FFF2-40B4-BE49-F238E27FC236}">
                <a16:creationId xmlns:a16="http://schemas.microsoft.com/office/drawing/2014/main" id="{2A9DCA60-35F9-0F93-C4D2-B82014AB6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7326" y="3594447"/>
            <a:ext cx="666812" cy="666812"/>
          </a:xfrm>
          <a:prstGeom prst="rect">
            <a:avLst/>
          </a:prstGeom>
        </p:spPr>
      </p:pic>
      <p:pic>
        <p:nvPicPr>
          <p:cNvPr id="36" name="Icon 2" descr="Image with solid fill">
            <a:extLst>
              <a:ext uri="{FF2B5EF4-FFF2-40B4-BE49-F238E27FC236}">
                <a16:creationId xmlns:a16="http://schemas.microsoft.com/office/drawing/2014/main" id="{5FBF4849-223E-F6AB-6EA5-D83BD6A8C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38" y="3594447"/>
            <a:ext cx="666812" cy="666812"/>
          </a:xfrm>
          <a:prstGeom prst="rect">
            <a:avLst/>
          </a:prstGeom>
        </p:spPr>
      </p:pic>
      <p:sp>
        <p:nvSpPr>
          <p:cNvPr id="27" name="Background 2">
            <a:extLst>
              <a:ext uri="{FF2B5EF4-FFF2-40B4-BE49-F238E27FC236}">
                <a16:creationId xmlns:a16="http://schemas.microsoft.com/office/drawing/2014/main" id="{76F48742-6EA6-3DD2-0814-B1E73E58DFF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2">
            <a:extLst>
              <a:ext uri="{FF2B5EF4-FFF2-40B4-BE49-F238E27FC236}">
                <a16:creationId xmlns:a16="http://schemas.microsoft.com/office/drawing/2014/main" id="{8A54EFB6-8F17-56CD-964B-8A168645C887}"/>
              </a:ext>
            </a:extLst>
          </p:cNvPr>
          <p:cNvSpPr/>
          <p:nvPr/>
        </p:nvSpPr>
        <p:spPr>
          <a:xfrm>
            <a:off x="4031413" y="2827716"/>
            <a:ext cx="1747862" cy="2428874"/>
          </a:xfrm>
          <a:prstGeom prst="roundRect">
            <a:avLst>
              <a:gd name="adj" fmla="val 10128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icture 3">
            <a:extLst>
              <a:ext uri="{FF2B5EF4-FFF2-40B4-BE49-F238E27FC236}">
                <a16:creationId xmlns:a16="http://schemas.microsoft.com/office/drawing/2014/main" id="{AC5BB607-972D-4762-116D-9558DAAD0E8B}"/>
              </a:ext>
            </a:extLst>
          </p:cNvPr>
          <p:cNvSpPr/>
          <p:nvPr/>
        </p:nvSpPr>
        <p:spPr>
          <a:xfrm>
            <a:off x="6816945" y="2827716"/>
            <a:ext cx="1747862" cy="2428874"/>
          </a:xfrm>
          <a:prstGeom prst="roundRect">
            <a:avLst>
              <a:gd name="adj" fmla="val 10128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cture 4">
            <a:extLst>
              <a:ext uri="{FF2B5EF4-FFF2-40B4-BE49-F238E27FC236}">
                <a16:creationId xmlns:a16="http://schemas.microsoft.com/office/drawing/2014/main" id="{DFB178B3-C4ED-9DFE-B00D-40E97C74E98C}"/>
              </a:ext>
            </a:extLst>
          </p:cNvPr>
          <p:cNvSpPr/>
          <p:nvPr/>
        </p:nvSpPr>
        <p:spPr>
          <a:xfrm>
            <a:off x="9591219" y="2827716"/>
            <a:ext cx="1747862" cy="2428874"/>
          </a:xfrm>
          <a:prstGeom prst="roundRect">
            <a:avLst>
              <a:gd name="adj" fmla="val 10128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B27CF5DE-20D6-071A-5242-6E7C3520CEB8}"/>
              </a:ext>
            </a:extLst>
          </p:cNvPr>
          <p:cNvSpPr txBox="1"/>
          <p:nvPr/>
        </p:nvSpPr>
        <p:spPr>
          <a:xfrm>
            <a:off x="3031141" y="3190906"/>
            <a:ext cx="162278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ln w="3810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101600" dist="50800" algn="l" rotWithShape="0">
                    <a:prstClr val="black">
                      <a:alpha val="40000"/>
                    </a:prst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SF Pro TH" panose="02000506000000020004" pitchFamily="2" charset="-34"/>
              </a:rPr>
              <a:t>2</a:t>
            </a:r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5B86F66F-50DA-74E6-C728-7F60FBAF37FB}"/>
              </a:ext>
            </a:extLst>
          </p:cNvPr>
          <p:cNvSpPr txBox="1"/>
          <p:nvPr/>
        </p:nvSpPr>
        <p:spPr>
          <a:xfrm>
            <a:off x="5847676" y="3190906"/>
            <a:ext cx="162278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ln w="3810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101600" dist="50800" algn="l" rotWithShape="0">
                    <a:prstClr val="black">
                      <a:alpha val="40000"/>
                    </a:prst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SF Pro TH" panose="02000506000000020004" pitchFamily="2" charset="-34"/>
              </a:rPr>
              <a:t>3</a:t>
            </a:r>
          </a:p>
        </p:txBody>
      </p:sp>
      <p:sp>
        <p:nvSpPr>
          <p:cNvPr id="9" name="4">
            <a:extLst>
              <a:ext uri="{FF2B5EF4-FFF2-40B4-BE49-F238E27FC236}">
                <a16:creationId xmlns:a16="http://schemas.microsoft.com/office/drawing/2014/main" id="{F5E586DC-00C6-512C-850C-1860EE397AAB}"/>
              </a:ext>
            </a:extLst>
          </p:cNvPr>
          <p:cNvSpPr txBox="1"/>
          <p:nvPr/>
        </p:nvSpPr>
        <p:spPr>
          <a:xfrm>
            <a:off x="8512162" y="3190906"/>
            <a:ext cx="162278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ln w="3810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101600" dist="50800" algn="l" rotWithShape="0">
                    <a:prstClr val="black">
                      <a:alpha val="40000"/>
                    </a:prst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SF Pro TH" panose="02000506000000020004" pitchFamily="2" charset="-34"/>
              </a:rPr>
              <a:t>4</a:t>
            </a:r>
          </a:p>
        </p:txBody>
      </p:sp>
      <p:sp>
        <p:nvSpPr>
          <p:cNvPr id="10" name="Top Bar">
            <a:extLst>
              <a:ext uri="{FF2B5EF4-FFF2-40B4-BE49-F238E27FC236}">
                <a16:creationId xmlns:a16="http://schemas.microsoft.com/office/drawing/2014/main" id="{F0412DBE-785F-8FED-4EC7-F231AABA7729}"/>
              </a:ext>
            </a:extLst>
          </p:cNvPr>
          <p:cNvSpPr/>
          <p:nvPr/>
        </p:nvSpPr>
        <p:spPr>
          <a:xfrm>
            <a:off x="0" y="-1"/>
            <a:ext cx="12192000" cy="7048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593A32F8-4019-293B-89C5-2B18B95A3FAC}"/>
              </a:ext>
            </a:extLst>
          </p:cNvPr>
          <p:cNvSpPr/>
          <p:nvPr/>
        </p:nvSpPr>
        <p:spPr>
          <a:xfrm>
            <a:off x="0" y="6153149"/>
            <a:ext cx="12192000" cy="704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BB6DA220-D2B6-299D-574A-95AC761F2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0" y="144805"/>
            <a:ext cx="395996" cy="39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earch" descr="Magnifying glass with solid fill">
            <a:extLst>
              <a:ext uri="{FF2B5EF4-FFF2-40B4-BE49-F238E27FC236}">
                <a16:creationId xmlns:a16="http://schemas.microsoft.com/office/drawing/2014/main" id="{E7D1C7F9-5EB9-E623-CB38-C8900E6D94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97924" y="240585"/>
            <a:ext cx="223675" cy="223675"/>
          </a:xfrm>
          <a:prstGeom prst="rect">
            <a:avLst/>
          </a:prstGeom>
        </p:spPr>
      </p:pic>
      <p:grpSp>
        <p:nvGrpSpPr>
          <p:cNvPr id="14" name="Cast">
            <a:extLst>
              <a:ext uri="{FF2B5EF4-FFF2-40B4-BE49-F238E27FC236}">
                <a16:creationId xmlns:a16="http://schemas.microsoft.com/office/drawing/2014/main" id="{7D738C25-0C40-997E-8A44-49D34C2B3C7A}"/>
              </a:ext>
            </a:extLst>
          </p:cNvPr>
          <p:cNvGrpSpPr/>
          <p:nvPr/>
        </p:nvGrpSpPr>
        <p:grpSpPr>
          <a:xfrm>
            <a:off x="10170582" y="262193"/>
            <a:ext cx="472018" cy="289990"/>
            <a:chOff x="9814982" y="326758"/>
            <a:chExt cx="472018" cy="28999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8CC550B-5060-D135-C859-FD27A15F8711}"/>
                </a:ext>
              </a:extLst>
            </p:cNvPr>
            <p:cNvSpPr/>
            <p:nvPr/>
          </p:nvSpPr>
          <p:spPr>
            <a:xfrm>
              <a:off x="10069483" y="333906"/>
              <a:ext cx="217517" cy="175679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3B087B9-340A-F4BB-E0FA-74E61C28D025}"/>
                </a:ext>
              </a:extLst>
            </p:cNvPr>
            <p:cNvSpPr/>
            <p:nvPr/>
          </p:nvSpPr>
          <p:spPr>
            <a:xfrm>
              <a:off x="9814982" y="361949"/>
              <a:ext cx="400582" cy="187597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C5CD071C-35DD-F285-58C3-91D9909F3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700000">
              <a:off x="9964555" y="326758"/>
              <a:ext cx="289990" cy="289990"/>
            </a:xfrm>
            <a:prstGeom prst="rect">
              <a:avLst/>
            </a:prstGeom>
          </p:spPr>
        </p:pic>
      </p:grpSp>
      <p:grpSp>
        <p:nvGrpSpPr>
          <p:cNvPr id="18" name="Mr. Purple">
            <a:extLst>
              <a:ext uri="{FF2B5EF4-FFF2-40B4-BE49-F238E27FC236}">
                <a16:creationId xmlns:a16="http://schemas.microsoft.com/office/drawing/2014/main" id="{DCBB7DCF-0142-9546-A5B0-329068E6CDDE}"/>
              </a:ext>
            </a:extLst>
          </p:cNvPr>
          <p:cNvGrpSpPr/>
          <p:nvPr/>
        </p:nvGrpSpPr>
        <p:grpSpPr>
          <a:xfrm>
            <a:off x="11589324" y="195261"/>
            <a:ext cx="314325" cy="314325"/>
            <a:chOff x="11589324" y="195261"/>
            <a:chExt cx="314325" cy="314325"/>
          </a:xfrm>
        </p:grpSpPr>
        <p:sp>
          <p:nvSpPr>
            <p:cNvPr id="19" name="User">
              <a:extLst>
                <a:ext uri="{FF2B5EF4-FFF2-40B4-BE49-F238E27FC236}">
                  <a16:creationId xmlns:a16="http://schemas.microsoft.com/office/drawing/2014/main" id="{8D0F9788-29A9-41A3-4F92-EB936D624A2E}"/>
                </a:ext>
              </a:extLst>
            </p:cNvPr>
            <p:cNvSpPr/>
            <p:nvPr/>
          </p:nvSpPr>
          <p:spPr>
            <a:xfrm>
              <a:off x="11589324" y="195261"/>
              <a:ext cx="314325" cy="314325"/>
            </a:xfrm>
            <a:prstGeom prst="roundRect">
              <a:avLst>
                <a:gd name="adj" fmla="val 6819"/>
              </a:avLst>
            </a:prstGeom>
            <a:solidFill>
              <a:srgbClr val="7C2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D375EB6-3D53-42ED-AD2C-6245F8188A1B}"/>
                </a:ext>
              </a:extLst>
            </p:cNvPr>
            <p:cNvGrpSpPr/>
            <p:nvPr/>
          </p:nvGrpSpPr>
          <p:grpSpPr>
            <a:xfrm>
              <a:off x="11643963" y="214039"/>
              <a:ext cx="243683" cy="189048"/>
              <a:chOff x="1889124" y="2568795"/>
              <a:chExt cx="1448380" cy="112364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B0F6C1D-5EDE-376D-6AA1-5A58FAC3E903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5B5CB8D-F76B-F4EB-78D2-E365359FDB02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9DED249A-1740-2D5F-BB4A-AA6AF1C4440D}"/>
                  </a:ext>
                </a:extLst>
              </p:cNvPr>
              <p:cNvSpPr/>
              <p:nvPr/>
            </p:nvSpPr>
            <p:spPr>
              <a:xfrm rot="7117880">
                <a:off x="2213858" y="2568795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F0EE8EF6-D220-E619-B727-62480CDA206E}"/>
              </a:ext>
            </a:extLst>
          </p:cNvPr>
          <p:cNvSpPr txBox="1"/>
          <p:nvPr/>
        </p:nvSpPr>
        <p:spPr>
          <a:xfrm>
            <a:off x="1194076" y="1419073"/>
            <a:ext cx="9803848" cy="694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400" dirty="0" err="1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OverView</a:t>
            </a:r>
            <a:endParaRPr lang="th-TH" sz="4400" dirty="0">
              <a:solidFill>
                <a:schemeClr val="bg1">
                  <a:lumMod val="95000"/>
                </a:schemeClr>
              </a:solidFill>
              <a:effectLst>
                <a:outerShdw blurRad="444500" sx="102000" sy="102000" algn="ctr" rotWithShape="0">
                  <a:prstClr val="black">
                    <a:alpha val="40000"/>
                  </a:prst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pic>
        <p:nvPicPr>
          <p:cNvPr id="35" name="Icon 1" descr="Image with solid fill">
            <a:extLst>
              <a:ext uri="{FF2B5EF4-FFF2-40B4-BE49-F238E27FC236}">
                <a16:creationId xmlns:a16="http://schemas.microsoft.com/office/drawing/2014/main" id="{72D93967-0E8B-5012-2E4F-9970FD8F9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6550" y="3594447"/>
            <a:ext cx="666812" cy="666812"/>
          </a:xfrm>
          <a:prstGeom prst="rect">
            <a:avLst/>
          </a:prstGeom>
        </p:spPr>
      </p:pic>
      <p:sp>
        <p:nvSpPr>
          <p:cNvPr id="2" name="Picture 1">
            <a:extLst>
              <a:ext uri="{FF2B5EF4-FFF2-40B4-BE49-F238E27FC236}">
                <a16:creationId xmlns:a16="http://schemas.microsoft.com/office/drawing/2014/main" id="{E8DA9B17-2E35-8CB9-14F7-1C5F91399853}"/>
              </a:ext>
            </a:extLst>
          </p:cNvPr>
          <p:cNvSpPr/>
          <p:nvPr/>
        </p:nvSpPr>
        <p:spPr>
          <a:xfrm>
            <a:off x="1246025" y="2827716"/>
            <a:ext cx="1747862" cy="2428874"/>
          </a:xfrm>
          <a:prstGeom prst="roundRect">
            <a:avLst>
              <a:gd name="adj" fmla="val 10128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4B40AE24-B5F3-3296-9FAE-CF0D9CFB376D}"/>
              </a:ext>
            </a:extLst>
          </p:cNvPr>
          <p:cNvSpPr txBox="1"/>
          <p:nvPr/>
        </p:nvSpPr>
        <p:spPr>
          <a:xfrm>
            <a:off x="307327" y="3190906"/>
            <a:ext cx="162278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ln w="3810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101600" dist="50800" algn="l" rotWithShape="0">
                    <a:prstClr val="black">
                      <a:alpha val="40000"/>
                    </a:prst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SF Pro TH" panose="02000506000000020004" pitchFamily="2" charset="-34"/>
              </a:rPr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AA490-3F51-1B56-2C7A-23F1580743F0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23" y="3233431"/>
            <a:ext cx="770644" cy="694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BEF504-9E23-8373-F805-11475C0B5B3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695" y="3131077"/>
            <a:ext cx="848132" cy="7695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5EDCF2-2673-9D72-F580-A7B81157BDC3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057" y="3126027"/>
            <a:ext cx="814149" cy="6214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826C066-0705-FCB6-E72A-B0E6FCB1E806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228" y="3147732"/>
            <a:ext cx="726505" cy="68647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5C5043B-9CA0-076A-E10E-901422582FD2}"/>
              </a:ext>
            </a:extLst>
          </p:cNvPr>
          <p:cNvSpPr txBox="1"/>
          <p:nvPr/>
        </p:nvSpPr>
        <p:spPr>
          <a:xfrm>
            <a:off x="981341" y="4098446"/>
            <a:ext cx="22965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Kanit" panose="020B0604020202020204" charset="-34"/>
                <a:cs typeface="Kanit" panose="020B0604020202020204" charset="-34"/>
              </a:rPr>
              <a:t>5.2K </a:t>
            </a:r>
          </a:p>
          <a:p>
            <a:pPr algn="ctr"/>
            <a:r>
              <a:rPr lang="en-IN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Kanit" panose="020B0604020202020204" charset="-34"/>
                <a:cs typeface="Kanit" panose="020B0604020202020204" charset="-34"/>
              </a:rPr>
              <a:t>Videos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6ECC9C-0454-5A79-553E-D33659550394}"/>
              </a:ext>
            </a:extLst>
          </p:cNvPr>
          <p:cNvSpPr txBox="1"/>
          <p:nvPr/>
        </p:nvSpPr>
        <p:spPr>
          <a:xfrm>
            <a:off x="4417249" y="4102353"/>
            <a:ext cx="12587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Kanit" panose="020B0604020202020204" charset="-34"/>
                <a:cs typeface="Kanit" panose="020B0604020202020204" charset="-34"/>
              </a:rPr>
              <a:t>11.2 billion Views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FA1438-E307-465F-DDBF-0D310F725E1F}"/>
              </a:ext>
            </a:extLst>
          </p:cNvPr>
          <p:cNvSpPr txBox="1"/>
          <p:nvPr/>
        </p:nvSpPr>
        <p:spPr>
          <a:xfrm>
            <a:off x="7272626" y="4129223"/>
            <a:ext cx="1313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Kanit" panose="020B0604020202020204" charset="-34"/>
                <a:cs typeface="Kanit" panose="020B0604020202020204" charset="-34"/>
              </a:rPr>
              <a:t>137 million likes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8A23BC-14FE-C927-C21D-DDAED85141B6}"/>
              </a:ext>
            </a:extLst>
          </p:cNvPr>
          <p:cNvSpPr txBox="1"/>
          <p:nvPr/>
        </p:nvSpPr>
        <p:spPr>
          <a:xfrm>
            <a:off x="9930084" y="3991890"/>
            <a:ext cx="14089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Kanit" panose="020B0604020202020204" charset="-34"/>
                <a:cs typeface="Kanit" panose="020B0604020202020204" charset="-34"/>
              </a:rPr>
              <a:t>3.4 million Comments</a:t>
            </a:r>
          </a:p>
          <a:p>
            <a:pPr marL="342900" indent="-342900">
              <a:buAutoNum type="arabicPeriod"/>
            </a:pPr>
            <a:endParaRPr lang="en-IN" dirty="0">
              <a:solidFill>
                <a:schemeClr val="bg1">
                  <a:lumMod val="95000"/>
                </a:schemeClr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0673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7" grpId="0"/>
      <p:bldP spid="8" grpId="0"/>
      <p:bldP spid="9" grpId="0"/>
      <p:bldP spid="33" grpId="0"/>
      <p:bldP spid="2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976C5-F9E4-EE5D-3A61-63719F6AC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con 4" descr="Image with solid fill">
            <a:extLst>
              <a:ext uri="{FF2B5EF4-FFF2-40B4-BE49-F238E27FC236}">
                <a16:creationId xmlns:a16="http://schemas.microsoft.com/office/drawing/2014/main" id="{7DDD089B-A4E0-E20C-C764-2F3E17303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2714" y="3594447"/>
            <a:ext cx="666812" cy="666812"/>
          </a:xfrm>
          <a:prstGeom prst="rect">
            <a:avLst/>
          </a:prstGeom>
        </p:spPr>
      </p:pic>
      <p:pic>
        <p:nvPicPr>
          <p:cNvPr id="37" name="Icon 3" descr="Image with solid fill">
            <a:extLst>
              <a:ext uri="{FF2B5EF4-FFF2-40B4-BE49-F238E27FC236}">
                <a16:creationId xmlns:a16="http://schemas.microsoft.com/office/drawing/2014/main" id="{D8BE44F4-12DA-A935-03C9-28BDE7E57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7326" y="3594447"/>
            <a:ext cx="666812" cy="666812"/>
          </a:xfrm>
          <a:prstGeom prst="rect">
            <a:avLst/>
          </a:prstGeom>
        </p:spPr>
      </p:pic>
      <p:pic>
        <p:nvPicPr>
          <p:cNvPr id="36" name="Icon 2" descr="Image with solid fill">
            <a:extLst>
              <a:ext uri="{FF2B5EF4-FFF2-40B4-BE49-F238E27FC236}">
                <a16:creationId xmlns:a16="http://schemas.microsoft.com/office/drawing/2014/main" id="{933ADFFE-2497-350F-9929-6F3DDF0DE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38" y="3594447"/>
            <a:ext cx="666812" cy="666812"/>
          </a:xfrm>
          <a:prstGeom prst="rect">
            <a:avLst/>
          </a:prstGeom>
        </p:spPr>
      </p:pic>
      <p:sp>
        <p:nvSpPr>
          <p:cNvPr id="27" name="Background 2">
            <a:extLst>
              <a:ext uri="{FF2B5EF4-FFF2-40B4-BE49-F238E27FC236}">
                <a16:creationId xmlns:a16="http://schemas.microsoft.com/office/drawing/2014/main" id="{16561F96-7365-4C48-39B4-7AF8DA47384A}"/>
              </a:ext>
            </a:extLst>
          </p:cNvPr>
          <p:cNvSpPr/>
          <p:nvPr/>
        </p:nvSpPr>
        <p:spPr>
          <a:xfrm>
            <a:off x="43732" y="-53056"/>
            <a:ext cx="12192000" cy="6858001"/>
          </a:xfrm>
          <a:prstGeom prst="rect">
            <a:avLst/>
          </a:prstGeom>
          <a:solidFill>
            <a:srgbClr val="0A0A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op Bar">
            <a:extLst>
              <a:ext uri="{FF2B5EF4-FFF2-40B4-BE49-F238E27FC236}">
                <a16:creationId xmlns:a16="http://schemas.microsoft.com/office/drawing/2014/main" id="{17E2A923-53B5-0C65-8641-DDFB0DF83E9D}"/>
              </a:ext>
            </a:extLst>
          </p:cNvPr>
          <p:cNvSpPr/>
          <p:nvPr/>
        </p:nvSpPr>
        <p:spPr>
          <a:xfrm>
            <a:off x="0" y="-1"/>
            <a:ext cx="12192000" cy="7048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3ED924B2-353C-6231-01CA-EE1961C84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18" y="154176"/>
            <a:ext cx="846808" cy="4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earch" descr="Magnifying glass with solid fill">
            <a:extLst>
              <a:ext uri="{FF2B5EF4-FFF2-40B4-BE49-F238E27FC236}">
                <a16:creationId xmlns:a16="http://schemas.microsoft.com/office/drawing/2014/main" id="{A54FB33D-661D-3F8E-584D-2DCC3F7432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97924" y="240585"/>
            <a:ext cx="223675" cy="223675"/>
          </a:xfrm>
          <a:prstGeom prst="rect">
            <a:avLst/>
          </a:prstGeom>
        </p:spPr>
      </p:pic>
      <p:grpSp>
        <p:nvGrpSpPr>
          <p:cNvPr id="14" name="Cast">
            <a:extLst>
              <a:ext uri="{FF2B5EF4-FFF2-40B4-BE49-F238E27FC236}">
                <a16:creationId xmlns:a16="http://schemas.microsoft.com/office/drawing/2014/main" id="{3E68B716-EE8B-23A6-6724-29094C04001D}"/>
              </a:ext>
            </a:extLst>
          </p:cNvPr>
          <p:cNvGrpSpPr/>
          <p:nvPr/>
        </p:nvGrpSpPr>
        <p:grpSpPr>
          <a:xfrm>
            <a:off x="10170582" y="262193"/>
            <a:ext cx="472018" cy="289990"/>
            <a:chOff x="9814982" y="326758"/>
            <a:chExt cx="472018" cy="28999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BA1E972-9F73-999C-C80C-56896F87FAFA}"/>
                </a:ext>
              </a:extLst>
            </p:cNvPr>
            <p:cNvSpPr/>
            <p:nvPr/>
          </p:nvSpPr>
          <p:spPr>
            <a:xfrm>
              <a:off x="10069483" y="333906"/>
              <a:ext cx="217517" cy="175679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36D9DED-92D6-1826-BC8D-3B7EBEA9BD40}"/>
                </a:ext>
              </a:extLst>
            </p:cNvPr>
            <p:cNvSpPr/>
            <p:nvPr/>
          </p:nvSpPr>
          <p:spPr>
            <a:xfrm>
              <a:off x="9814982" y="361949"/>
              <a:ext cx="400582" cy="187597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9CA18C62-FBDA-44A1-D028-B631EA445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700000">
              <a:off x="9964555" y="326758"/>
              <a:ext cx="289990" cy="289990"/>
            </a:xfrm>
            <a:prstGeom prst="rect">
              <a:avLst/>
            </a:prstGeom>
          </p:spPr>
        </p:pic>
      </p:grpSp>
      <p:grpSp>
        <p:nvGrpSpPr>
          <p:cNvPr id="18" name="Mr. Purple">
            <a:extLst>
              <a:ext uri="{FF2B5EF4-FFF2-40B4-BE49-F238E27FC236}">
                <a16:creationId xmlns:a16="http://schemas.microsoft.com/office/drawing/2014/main" id="{2889AE50-45FF-F396-0462-B6822A821B7E}"/>
              </a:ext>
            </a:extLst>
          </p:cNvPr>
          <p:cNvGrpSpPr/>
          <p:nvPr/>
        </p:nvGrpSpPr>
        <p:grpSpPr>
          <a:xfrm>
            <a:off x="11589324" y="195261"/>
            <a:ext cx="314325" cy="314325"/>
            <a:chOff x="11589324" y="195261"/>
            <a:chExt cx="314325" cy="314325"/>
          </a:xfrm>
        </p:grpSpPr>
        <p:sp>
          <p:nvSpPr>
            <p:cNvPr id="19" name="User">
              <a:extLst>
                <a:ext uri="{FF2B5EF4-FFF2-40B4-BE49-F238E27FC236}">
                  <a16:creationId xmlns:a16="http://schemas.microsoft.com/office/drawing/2014/main" id="{107087C1-E2E9-8197-C8F5-58F0EB29D7EE}"/>
                </a:ext>
              </a:extLst>
            </p:cNvPr>
            <p:cNvSpPr/>
            <p:nvPr/>
          </p:nvSpPr>
          <p:spPr>
            <a:xfrm>
              <a:off x="11589324" y="195261"/>
              <a:ext cx="314325" cy="314325"/>
            </a:xfrm>
            <a:prstGeom prst="roundRect">
              <a:avLst>
                <a:gd name="adj" fmla="val 6819"/>
              </a:avLst>
            </a:prstGeom>
            <a:solidFill>
              <a:srgbClr val="7C2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B2FF42C-C37B-6ABA-7F71-52C92DB7BB52}"/>
                </a:ext>
              </a:extLst>
            </p:cNvPr>
            <p:cNvGrpSpPr/>
            <p:nvPr/>
          </p:nvGrpSpPr>
          <p:grpSpPr>
            <a:xfrm>
              <a:off x="11643963" y="214039"/>
              <a:ext cx="243683" cy="189048"/>
              <a:chOff x="1889124" y="2568795"/>
              <a:chExt cx="1448380" cy="112364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1F43B91-F46C-2EAD-6333-7F6EF9D65BA3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4A3349F-E659-9D9A-50B5-FD61A22DAB67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5EBC174F-F960-C1CF-1550-3FE8A2E829A7}"/>
                  </a:ext>
                </a:extLst>
              </p:cNvPr>
              <p:cNvSpPr/>
              <p:nvPr/>
            </p:nvSpPr>
            <p:spPr>
              <a:xfrm rot="7117880">
                <a:off x="2213858" y="2568795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F7BD042C-BBEF-EB7D-E006-153E644A1EE0}"/>
              </a:ext>
            </a:extLst>
          </p:cNvPr>
          <p:cNvSpPr txBox="1"/>
          <p:nvPr/>
        </p:nvSpPr>
        <p:spPr>
          <a:xfrm>
            <a:off x="1371877" y="220452"/>
            <a:ext cx="9803848" cy="61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sz="2400" dirty="0">
                <a:solidFill>
                  <a:srgbClr val="EF4444"/>
                </a:solidFill>
                <a:latin typeface="Kanit" panose="020B0604020202020204" charset="-34"/>
                <a:cs typeface="Kanit" panose="020B0604020202020204" charset="-34"/>
              </a:rPr>
              <a:t>Video Duration Impact Analysis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97933F4-523A-2EF4-F6D2-B676245F7C46}"/>
              </a:ext>
            </a:extLst>
          </p:cNvPr>
          <p:cNvSpPr/>
          <p:nvPr/>
        </p:nvSpPr>
        <p:spPr>
          <a:xfrm>
            <a:off x="4472124" y="1456703"/>
            <a:ext cx="3618232" cy="2804556"/>
          </a:xfrm>
          <a:prstGeom prst="roundRect">
            <a:avLst/>
          </a:prstGeom>
          <a:solidFill>
            <a:srgbClr val="111827"/>
          </a:solidFill>
          <a:ln>
            <a:solidFill>
              <a:srgbClr val="1F29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63CBF07-3F5E-21B4-C3A1-510673F62CB0}"/>
              </a:ext>
            </a:extLst>
          </p:cNvPr>
          <p:cNvSpPr txBox="1"/>
          <p:nvPr/>
        </p:nvSpPr>
        <p:spPr>
          <a:xfrm>
            <a:off x="4754345" y="1821856"/>
            <a:ext cx="19182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bg1">
                    <a:lumMod val="50000"/>
                  </a:schemeClr>
                </a:solidFill>
                <a:latin typeface="Kanit" panose="020B0604020202020204" charset="-34"/>
                <a:cs typeface="Kanit" panose="020B0604020202020204" charset="-34"/>
              </a:rPr>
              <a:t>Total: 3.4 M Comments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5C581374-1CA8-98DC-AB92-EB8B9DAE6E41}"/>
              </a:ext>
            </a:extLst>
          </p:cNvPr>
          <p:cNvSpPr txBox="1"/>
          <p:nvPr/>
        </p:nvSpPr>
        <p:spPr>
          <a:xfrm>
            <a:off x="1371877" y="757906"/>
            <a:ext cx="6102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Comprehensive viewer engagement metrics and trends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F83E41-3599-731E-DEA5-9AD8CBDD8FCE}"/>
              </a:ext>
            </a:extLst>
          </p:cNvPr>
          <p:cNvSpPr/>
          <p:nvPr/>
        </p:nvSpPr>
        <p:spPr>
          <a:xfrm>
            <a:off x="482863" y="1397459"/>
            <a:ext cx="3542720" cy="2863800"/>
          </a:xfrm>
          <a:prstGeom prst="roundRect">
            <a:avLst/>
          </a:prstGeom>
          <a:solidFill>
            <a:srgbClr val="111827"/>
          </a:solidFill>
          <a:ln>
            <a:solidFill>
              <a:srgbClr val="1F29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B4D43B-F94F-300F-4689-C730F2EBB1D1}"/>
              </a:ext>
            </a:extLst>
          </p:cNvPr>
          <p:cNvSpPr txBox="1"/>
          <p:nvPr/>
        </p:nvSpPr>
        <p:spPr>
          <a:xfrm>
            <a:off x="815155" y="1473928"/>
            <a:ext cx="3180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0" dirty="0">
                <a:solidFill>
                  <a:srgbClr val="F3F4F6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View Count By Duration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CE9839-3C54-317C-FFE1-BDA65B00A537}"/>
              </a:ext>
            </a:extLst>
          </p:cNvPr>
          <p:cNvSpPr txBox="1"/>
          <p:nvPr/>
        </p:nvSpPr>
        <p:spPr>
          <a:xfrm>
            <a:off x="4754345" y="1535273"/>
            <a:ext cx="3180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0" dirty="0">
                <a:solidFill>
                  <a:srgbClr val="F3F4F6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Comments Activity By Duration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A807A1-9D37-9496-1E73-822E718AB099}"/>
              </a:ext>
            </a:extLst>
          </p:cNvPr>
          <p:cNvSpPr txBox="1"/>
          <p:nvPr/>
        </p:nvSpPr>
        <p:spPr>
          <a:xfrm>
            <a:off x="879515" y="1770171"/>
            <a:ext cx="16435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chemeClr val="bg1">
                    <a:lumMod val="50000"/>
                  </a:schemeClr>
                </a:solidFill>
                <a:latin typeface="Kanit" panose="020B0604020202020204" charset="-34"/>
                <a:cs typeface="Kanit" panose="020B0604020202020204" charset="-34"/>
              </a:rPr>
              <a:t>Total: 11.2 B views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6794BDD-9ADD-4B3A-7CA0-B6E8F9034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2" y="2106106"/>
            <a:ext cx="3235074" cy="19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D49DE47-C660-2242-D0E6-E5DD516F3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872" y="2088670"/>
            <a:ext cx="3285274" cy="193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971BAE-3D07-80C3-EFB4-37DC3C67CBBA}"/>
              </a:ext>
            </a:extLst>
          </p:cNvPr>
          <p:cNvSpPr/>
          <p:nvPr/>
        </p:nvSpPr>
        <p:spPr>
          <a:xfrm>
            <a:off x="8488828" y="1397458"/>
            <a:ext cx="3307772" cy="2863800"/>
          </a:xfrm>
          <a:prstGeom prst="roundRect">
            <a:avLst/>
          </a:prstGeom>
          <a:solidFill>
            <a:srgbClr val="111827"/>
          </a:solidFill>
          <a:ln>
            <a:solidFill>
              <a:srgbClr val="1F29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42A79-946E-E0C3-5A89-09963748DAC6}"/>
              </a:ext>
            </a:extLst>
          </p:cNvPr>
          <p:cNvSpPr txBox="1"/>
          <p:nvPr/>
        </p:nvSpPr>
        <p:spPr>
          <a:xfrm>
            <a:off x="8703752" y="1520957"/>
            <a:ext cx="3180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0" dirty="0">
                <a:solidFill>
                  <a:srgbClr val="F3F4F6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Engagement Rate By Duration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B616B76-5403-23E5-AFC0-C2AEF43D5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512" y="2110129"/>
            <a:ext cx="3090716" cy="198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48A5FC-9120-0886-116D-CD3628BFC834}"/>
              </a:ext>
            </a:extLst>
          </p:cNvPr>
          <p:cNvSpPr/>
          <p:nvPr/>
        </p:nvSpPr>
        <p:spPr>
          <a:xfrm>
            <a:off x="482864" y="4493627"/>
            <a:ext cx="11313736" cy="10128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6FD57C-5EA0-DEBF-802A-1E8676726905}"/>
              </a:ext>
            </a:extLst>
          </p:cNvPr>
          <p:cNvSpPr txBox="1"/>
          <p:nvPr/>
        </p:nvSpPr>
        <p:spPr>
          <a:xfrm>
            <a:off x="769883" y="4615308"/>
            <a:ext cx="2078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  <a:latin typeface="Kanit" panose="020B0604020202020204" charset="-34"/>
                <a:cs typeface="Kanit" panose="020B0604020202020204" charset="-34"/>
              </a:rPr>
              <a:t>88% </a:t>
            </a:r>
          </a:p>
          <a:p>
            <a:pPr algn="ctr"/>
            <a:r>
              <a:rPr lang="en-IN" sz="12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views from short </a:t>
            </a:r>
          </a:p>
          <a:p>
            <a:pPr algn="ctr"/>
            <a:r>
              <a:rPr lang="en-IN" sz="12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videos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843B1FA-53BD-C5E2-BD7A-3A35EEC02719}"/>
              </a:ext>
            </a:extLst>
          </p:cNvPr>
          <p:cNvSpPr txBox="1"/>
          <p:nvPr/>
        </p:nvSpPr>
        <p:spPr>
          <a:xfrm>
            <a:off x="2710470" y="4582689"/>
            <a:ext cx="26302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  <a:latin typeface="Kanit" panose="020B0604020202020204" charset="-34"/>
                <a:cs typeface="Kanit" panose="020B0604020202020204" charset="-34"/>
              </a:rPr>
              <a:t>70%  </a:t>
            </a:r>
          </a:p>
          <a:p>
            <a:pPr algn="ctr"/>
            <a:r>
              <a:rPr lang="en-IN" sz="12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comments on short </a:t>
            </a:r>
          </a:p>
          <a:p>
            <a:pPr algn="ctr"/>
            <a:r>
              <a:rPr lang="en-IN" sz="12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videos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7D653B-6CC5-6711-33EB-C1C614BD01C8}"/>
              </a:ext>
            </a:extLst>
          </p:cNvPr>
          <p:cNvSpPr txBox="1"/>
          <p:nvPr/>
        </p:nvSpPr>
        <p:spPr>
          <a:xfrm>
            <a:off x="9632947" y="4526304"/>
            <a:ext cx="1783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  <a:latin typeface="Kanit" panose="020B0604020202020204" charset="-34"/>
                <a:cs typeface="Kanit" panose="020B0604020202020204" charset="-34"/>
              </a:rPr>
              <a:t>3x </a:t>
            </a:r>
          </a:p>
          <a:p>
            <a:pPr algn="ctr"/>
            <a:r>
              <a:rPr lang="en-IN" sz="1200" dirty="0">
                <a:solidFill>
                  <a:srgbClr val="9CA3AF"/>
                </a:solidFill>
                <a:latin typeface="Kanit Light" panose="020B0604020202020204" charset="-34"/>
                <a:cs typeface="Kanit Light" panose="020B0604020202020204" charset="-34"/>
              </a:rPr>
              <a:t>times higher engagement on medium videos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408AF-65F7-3D21-84E7-2F9CCA70373F}"/>
              </a:ext>
            </a:extLst>
          </p:cNvPr>
          <p:cNvSpPr txBox="1"/>
          <p:nvPr/>
        </p:nvSpPr>
        <p:spPr>
          <a:xfrm>
            <a:off x="7357326" y="4589208"/>
            <a:ext cx="19597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  <a:latin typeface="Kanit" panose="020B0604020202020204" charset="-34"/>
                <a:cs typeface="Kanit" panose="020B0604020202020204" charset="-34"/>
              </a:rPr>
              <a:t>1.8% </a:t>
            </a:r>
          </a:p>
          <a:p>
            <a:pPr algn="ctr"/>
            <a:r>
              <a:rPr lang="en-IN" sz="1200" dirty="0">
                <a:solidFill>
                  <a:srgbClr val="9CA3AF"/>
                </a:solidFill>
                <a:latin typeface="Kanit Light" panose="020B0604020202020204" charset="-34"/>
                <a:cs typeface="Kanit Light" panose="020B0604020202020204" charset="-34"/>
              </a:rPr>
              <a:t>average engagement</a:t>
            </a:r>
          </a:p>
          <a:p>
            <a:pPr algn="ctr"/>
            <a:r>
              <a:rPr lang="en-IN" sz="1200" dirty="0">
                <a:solidFill>
                  <a:srgbClr val="9CA3AF"/>
                </a:solidFill>
                <a:latin typeface="Kanit Light" panose="020B0604020202020204" charset="-34"/>
                <a:cs typeface="Kanit Light" panose="020B0604020202020204" charset="-34"/>
              </a:rPr>
              <a:t>rate per video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3D757E-02BE-D635-FFB7-57AF13A76D70}"/>
              </a:ext>
            </a:extLst>
          </p:cNvPr>
          <p:cNvSpPr txBox="1"/>
          <p:nvPr/>
        </p:nvSpPr>
        <p:spPr>
          <a:xfrm>
            <a:off x="8724348" y="1806246"/>
            <a:ext cx="19182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bg1">
                    <a:lumMod val="50000"/>
                  </a:schemeClr>
                </a:solidFill>
                <a:latin typeface="Kanit" panose="020B0604020202020204" charset="-34"/>
                <a:cs typeface="Kanit" panose="020B0604020202020204" charset="-34"/>
              </a:rPr>
              <a:t>Like + comments / 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29970C-8FD9-3ED8-BBD4-ABA1529F01C0}"/>
              </a:ext>
            </a:extLst>
          </p:cNvPr>
          <p:cNvSpPr txBox="1"/>
          <p:nvPr/>
        </p:nvSpPr>
        <p:spPr>
          <a:xfrm>
            <a:off x="5336778" y="4598998"/>
            <a:ext cx="1783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  <a:latin typeface="Kanit" panose="020B0604020202020204" charset="-34"/>
                <a:cs typeface="Kanit" panose="020B0604020202020204" charset="-34"/>
              </a:rPr>
              <a:t>83% </a:t>
            </a:r>
          </a:p>
          <a:p>
            <a:pPr algn="ctr"/>
            <a:r>
              <a:rPr lang="en-IN" sz="1200" dirty="0">
                <a:solidFill>
                  <a:srgbClr val="9CA3AF"/>
                </a:solidFill>
                <a:latin typeface="Kanit Light" panose="020B0604020202020204" charset="-34"/>
                <a:cs typeface="Kanit Light" panose="020B0604020202020204" charset="-34"/>
              </a:rPr>
              <a:t>Videos are short duration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0D2556-0CED-A597-8150-D270BCCB5A12}"/>
              </a:ext>
            </a:extLst>
          </p:cNvPr>
          <p:cNvSpPr txBox="1"/>
          <p:nvPr/>
        </p:nvSpPr>
        <p:spPr>
          <a:xfrm>
            <a:off x="515600" y="5678634"/>
            <a:ext cx="9691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0" dirty="0">
                <a:solidFill>
                  <a:srgbClr val="FF0000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Key </a:t>
            </a:r>
            <a:r>
              <a:rPr lang="en-IN" sz="1600" b="1" dirty="0">
                <a:solidFill>
                  <a:srgbClr val="FF0000"/>
                </a:solidFill>
                <a:latin typeface="Kanit Light" panose="020B0604020202020204" charset="-34"/>
                <a:cs typeface="Kanit Light" panose="020B0604020202020204" charset="-34"/>
              </a:rPr>
              <a:t>Insights</a:t>
            </a:r>
            <a:r>
              <a:rPr lang="en-IN" sz="1600" b="1" i="0" dirty="0">
                <a:solidFill>
                  <a:srgbClr val="FF0000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:</a:t>
            </a:r>
            <a:endParaRPr lang="en-US" sz="1600" dirty="0">
              <a:solidFill>
                <a:srgbClr val="FF0000"/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Shorter Videos dominates views (88%) but have lower engagement quality.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Medium-length videos (5-20 mins) shows 3x higher meaning engagement</a:t>
            </a:r>
            <a:r>
              <a:rPr lang="en-IN" sz="14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Promotional Content drives higher views but ow engagement in short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6696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5B28D-E0AD-A408-FFAA-61844C597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con 4" descr="Image with solid fill">
            <a:extLst>
              <a:ext uri="{FF2B5EF4-FFF2-40B4-BE49-F238E27FC236}">
                <a16:creationId xmlns:a16="http://schemas.microsoft.com/office/drawing/2014/main" id="{82EB83FE-CE45-2E03-2761-F73960B7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2714" y="3594447"/>
            <a:ext cx="666812" cy="666812"/>
          </a:xfrm>
          <a:prstGeom prst="rect">
            <a:avLst/>
          </a:prstGeom>
        </p:spPr>
      </p:pic>
      <p:pic>
        <p:nvPicPr>
          <p:cNvPr id="37" name="Icon 3" descr="Image with solid fill">
            <a:extLst>
              <a:ext uri="{FF2B5EF4-FFF2-40B4-BE49-F238E27FC236}">
                <a16:creationId xmlns:a16="http://schemas.microsoft.com/office/drawing/2014/main" id="{FA433CE2-9693-647D-25EC-438F90CAD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7326" y="3594447"/>
            <a:ext cx="666812" cy="666812"/>
          </a:xfrm>
          <a:prstGeom prst="rect">
            <a:avLst/>
          </a:prstGeom>
        </p:spPr>
      </p:pic>
      <p:pic>
        <p:nvPicPr>
          <p:cNvPr id="36" name="Icon 2" descr="Image with solid fill">
            <a:extLst>
              <a:ext uri="{FF2B5EF4-FFF2-40B4-BE49-F238E27FC236}">
                <a16:creationId xmlns:a16="http://schemas.microsoft.com/office/drawing/2014/main" id="{A46436BA-C553-F65F-4F62-7A0E3F497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38" y="3594447"/>
            <a:ext cx="666812" cy="666812"/>
          </a:xfrm>
          <a:prstGeom prst="rect">
            <a:avLst/>
          </a:prstGeom>
        </p:spPr>
      </p:pic>
      <p:sp>
        <p:nvSpPr>
          <p:cNvPr id="27" name="Background 2">
            <a:extLst>
              <a:ext uri="{FF2B5EF4-FFF2-40B4-BE49-F238E27FC236}">
                <a16:creationId xmlns:a16="http://schemas.microsoft.com/office/drawing/2014/main" id="{A773D37D-8941-0809-9F73-E2EC31A54361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A0A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op Bar">
            <a:extLst>
              <a:ext uri="{FF2B5EF4-FFF2-40B4-BE49-F238E27FC236}">
                <a16:creationId xmlns:a16="http://schemas.microsoft.com/office/drawing/2014/main" id="{00362F23-5490-EAB5-BC42-12732B581AB2}"/>
              </a:ext>
            </a:extLst>
          </p:cNvPr>
          <p:cNvSpPr/>
          <p:nvPr/>
        </p:nvSpPr>
        <p:spPr>
          <a:xfrm>
            <a:off x="0" y="-1"/>
            <a:ext cx="12192000" cy="7048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F52E1530-CDE6-331D-646A-DF24D946A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28" y="135680"/>
            <a:ext cx="846808" cy="4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earch" descr="Magnifying glass with solid fill">
            <a:extLst>
              <a:ext uri="{FF2B5EF4-FFF2-40B4-BE49-F238E27FC236}">
                <a16:creationId xmlns:a16="http://schemas.microsoft.com/office/drawing/2014/main" id="{244A5237-7436-7B50-3059-2AD782230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97924" y="240585"/>
            <a:ext cx="223675" cy="223675"/>
          </a:xfrm>
          <a:prstGeom prst="rect">
            <a:avLst/>
          </a:prstGeom>
        </p:spPr>
      </p:pic>
      <p:grpSp>
        <p:nvGrpSpPr>
          <p:cNvPr id="14" name="Cast">
            <a:extLst>
              <a:ext uri="{FF2B5EF4-FFF2-40B4-BE49-F238E27FC236}">
                <a16:creationId xmlns:a16="http://schemas.microsoft.com/office/drawing/2014/main" id="{A8C05C7C-68C1-95EF-8102-E5707FFE75FE}"/>
              </a:ext>
            </a:extLst>
          </p:cNvPr>
          <p:cNvGrpSpPr/>
          <p:nvPr/>
        </p:nvGrpSpPr>
        <p:grpSpPr>
          <a:xfrm>
            <a:off x="10170582" y="262193"/>
            <a:ext cx="472018" cy="289990"/>
            <a:chOff x="9814982" y="326758"/>
            <a:chExt cx="472018" cy="28999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2F6D15E-E542-4117-0C43-71777D936C99}"/>
                </a:ext>
              </a:extLst>
            </p:cNvPr>
            <p:cNvSpPr/>
            <p:nvPr/>
          </p:nvSpPr>
          <p:spPr>
            <a:xfrm>
              <a:off x="10069483" y="333906"/>
              <a:ext cx="217517" cy="175679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17E203F-AFA8-8216-7EF3-37E9B5ED5E12}"/>
                </a:ext>
              </a:extLst>
            </p:cNvPr>
            <p:cNvSpPr/>
            <p:nvPr/>
          </p:nvSpPr>
          <p:spPr>
            <a:xfrm>
              <a:off x="9814982" y="361949"/>
              <a:ext cx="400582" cy="187597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74689853-6A24-34B9-2EB4-AD065DEBE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700000">
              <a:off x="9964555" y="326758"/>
              <a:ext cx="289990" cy="289990"/>
            </a:xfrm>
            <a:prstGeom prst="rect">
              <a:avLst/>
            </a:prstGeom>
          </p:spPr>
        </p:pic>
      </p:grpSp>
      <p:grpSp>
        <p:nvGrpSpPr>
          <p:cNvPr id="18" name="Mr. Purple">
            <a:extLst>
              <a:ext uri="{FF2B5EF4-FFF2-40B4-BE49-F238E27FC236}">
                <a16:creationId xmlns:a16="http://schemas.microsoft.com/office/drawing/2014/main" id="{DE5A5EE1-B823-6F95-68EE-34B2538FAB86}"/>
              </a:ext>
            </a:extLst>
          </p:cNvPr>
          <p:cNvGrpSpPr/>
          <p:nvPr/>
        </p:nvGrpSpPr>
        <p:grpSpPr>
          <a:xfrm>
            <a:off x="11589324" y="195261"/>
            <a:ext cx="314325" cy="314325"/>
            <a:chOff x="11589324" y="195261"/>
            <a:chExt cx="314325" cy="314325"/>
          </a:xfrm>
        </p:grpSpPr>
        <p:sp>
          <p:nvSpPr>
            <p:cNvPr id="19" name="User">
              <a:extLst>
                <a:ext uri="{FF2B5EF4-FFF2-40B4-BE49-F238E27FC236}">
                  <a16:creationId xmlns:a16="http://schemas.microsoft.com/office/drawing/2014/main" id="{03E824EB-4567-7577-3EEC-9416F7577956}"/>
                </a:ext>
              </a:extLst>
            </p:cNvPr>
            <p:cNvSpPr/>
            <p:nvPr/>
          </p:nvSpPr>
          <p:spPr>
            <a:xfrm>
              <a:off x="11589324" y="195261"/>
              <a:ext cx="314325" cy="314325"/>
            </a:xfrm>
            <a:prstGeom prst="roundRect">
              <a:avLst>
                <a:gd name="adj" fmla="val 6819"/>
              </a:avLst>
            </a:prstGeom>
            <a:solidFill>
              <a:srgbClr val="7C2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1A4635D-8990-CF0C-F50F-95640855486E}"/>
                </a:ext>
              </a:extLst>
            </p:cNvPr>
            <p:cNvGrpSpPr/>
            <p:nvPr/>
          </p:nvGrpSpPr>
          <p:grpSpPr>
            <a:xfrm>
              <a:off x="11643963" y="214039"/>
              <a:ext cx="243683" cy="189048"/>
              <a:chOff x="1889124" y="2568795"/>
              <a:chExt cx="1448380" cy="112364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286F105-8650-4C2F-3E52-AA2C5C308FE3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29BBEB-486F-78CC-ED13-4E61F4D89D4F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756E1431-CE6D-71A4-E51F-0F80708E8C43}"/>
                  </a:ext>
                </a:extLst>
              </p:cNvPr>
              <p:cNvSpPr/>
              <p:nvPr/>
            </p:nvSpPr>
            <p:spPr>
              <a:xfrm rot="7117880">
                <a:off x="2213858" y="2568795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B4305CC8-60DB-8049-3589-99BCA50BEA20}"/>
              </a:ext>
            </a:extLst>
          </p:cNvPr>
          <p:cNvSpPr txBox="1"/>
          <p:nvPr/>
        </p:nvSpPr>
        <p:spPr>
          <a:xfrm>
            <a:off x="1176344" y="267262"/>
            <a:ext cx="9803848" cy="61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sz="2400" dirty="0">
                <a:solidFill>
                  <a:srgbClr val="EF4444"/>
                </a:solidFill>
                <a:latin typeface="Kanit" panose="020B0604020202020204" charset="-34"/>
                <a:cs typeface="Kanit" panose="020B0604020202020204" charset="-34"/>
              </a:rPr>
              <a:t>Views-Comments Correlation Analysis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FF105C5-1B0B-49EA-42CD-60EE7CE95999}"/>
              </a:ext>
            </a:extLst>
          </p:cNvPr>
          <p:cNvSpPr/>
          <p:nvPr/>
        </p:nvSpPr>
        <p:spPr>
          <a:xfrm>
            <a:off x="700707" y="1437695"/>
            <a:ext cx="5231958" cy="2895836"/>
          </a:xfrm>
          <a:prstGeom prst="roundRect">
            <a:avLst/>
          </a:prstGeom>
          <a:solidFill>
            <a:srgbClr val="111827"/>
          </a:solidFill>
          <a:ln>
            <a:solidFill>
              <a:srgbClr val="1F29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723F09-DD18-D193-68E5-67C8D82603AF}"/>
              </a:ext>
            </a:extLst>
          </p:cNvPr>
          <p:cNvSpPr txBox="1"/>
          <p:nvPr/>
        </p:nvSpPr>
        <p:spPr>
          <a:xfrm>
            <a:off x="700707" y="1505420"/>
            <a:ext cx="3180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i="0" dirty="0">
                <a:solidFill>
                  <a:srgbClr val="F3F4F6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View Count By Comment 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374F4-1A31-B9FE-E938-CDE6F538AAB7}"/>
              </a:ext>
            </a:extLst>
          </p:cNvPr>
          <p:cNvSpPr txBox="1"/>
          <p:nvPr/>
        </p:nvSpPr>
        <p:spPr>
          <a:xfrm>
            <a:off x="1211808" y="842771"/>
            <a:ext cx="6102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Viewer engagement pattern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6B3E462-C877-FEAE-CE63-A7CED38F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27" y="1970471"/>
            <a:ext cx="4962917" cy="223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657493-9C2D-BB1E-B0E4-27E36456F9A0}"/>
              </a:ext>
            </a:extLst>
          </p:cNvPr>
          <p:cNvSpPr/>
          <p:nvPr/>
        </p:nvSpPr>
        <p:spPr>
          <a:xfrm>
            <a:off x="6410238" y="1416357"/>
            <a:ext cx="5231958" cy="2917174"/>
          </a:xfrm>
          <a:prstGeom prst="roundRect">
            <a:avLst/>
          </a:prstGeom>
          <a:solidFill>
            <a:srgbClr val="111827"/>
          </a:solidFill>
          <a:ln>
            <a:solidFill>
              <a:srgbClr val="1F29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ADA4193-65E7-2C23-B29C-405B95084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080" y="2256661"/>
            <a:ext cx="4868213" cy="194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CE0188-D57F-69F7-147F-3F20132E0F65}"/>
              </a:ext>
            </a:extLst>
          </p:cNvPr>
          <p:cNvSpPr txBox="1"/>
          <p:nvPr/>
        </p:nvSpPr>
        <p:spPr>
          <a:xfrm>
            <a:off x="6697940" y="1528277"/>
            <a:ext cx="3180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0" dirty="0">
                <a:solidFill>
                  <a:srgbClr val="F3F4F6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Engagement Rate in 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EDC25-D0A8-46D3-63D8-3222F4DBCAD9}"/>
              </a:ext>
            </a:extLst>
          </p:cNvPr>
          <p:cNvSpPr txBox="1"/>
          <p:nvPr/>
        </p:nvSpPr>
        <p:spPr>
          <a:xfrm>
            <a:off x="6697940" y="1800136"/>
            <a:ext cx="19182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chemeClr val="bg1">
                    <a:lumMod val="50000"/>
                  </a:schemeClr>
                </a:solidFill>
                <a:latin typeface="Kanit" panose="020B0604020202020204" charset="-34"/>
                <a:cs typeface="Kanit" panose="020B0604020202020204" charset="-34"/>
              </a:rPr>
              <a:t>comments / views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8E299E-E8E6-EF72-210C-C48B9E917E77}"/>
              </a:ext>
            </a:extLst>
          </p:cNvPr>
          <p:cNvSpPr txBox="1"/>
          <p:nvPr/>
        </p:nvSpPr>
        <p:spPr>
          <a:xfrm>
            <a:off x="815002" y="4711726"/>
            <a:ext cx="930748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Key </a:t>
            </a:r>
            <a:r>
              <a:rPr lang="en-IN" sz="1600" b="1" dirty="0">
                <a:solidFill>
                  <a:schemeClr val="accent2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Insights</a:t>
            </a:r>
            <a:r>
              <a:rPr lang="en-IN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:</a:t>
            </a:r>
          </a:p>
          <a:p>
            <a:endParaRPr lang="en-IN" sz="1600" b="1" dirty="0">
              <a:solidFill>
                <a:schemeClr val="accent2">
                  <a:lumMod val="7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i="0" dirty="0">
                <a:solidFill>
                  <a:schemeClr val="bg1">
                    <a:lumMod val="8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Non-linear relationship between Views and comments suggests different viewer behaviour</a:t>
            </a:r>
            <a:r>
              <a:rPr lang="en-IN" sz="14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 patterns at scale.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400" i="0" dirty="0">
              <a:solidFill>
                <a:schemeClr val="bg1">
                  <a:lumMod val="85000"/>
                </a:schemeClr>
              </a:solidFill>
              <a:effectLst/>
              <a:latin typeface="Kanit Light" panose="020B0604020202020204" charset="-34"/>
              <a:cs typeface="Kanit Light" panose="020B0604020202020204" charset="-3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Engagement rate peaks for low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400" i="0" dirty="0">
              <a:solidFill>
                <a:schemeClr val="bg1">
                  <a:lumMod val="85000"/>
                </a:schemeClr>
              </a:solidFill>
              <a:effectLst/>
              <a:latin typeface="Kanit Light" panose="020B0604020202020204" charset="-34"/>
              <a:cs typeface="Kanit Light" panose="020B0604020202020204" charset="-3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Comment frequency decreases exponentially with increase of view count.</a:t>
            </a:r>
            <a:endParaRPr lang="en-IN" sz="1400" i="0" dirty="0">
              <a:solidFill>
                <a:schemeClr val="bg1">
                  <a:lumMod val="85000"/>
                </a:schemeClr>
              </a:solidFill>
              <a:effectLst/>
              <a:latin typeface="Kanit Light" panose="020B0604020202020204" charset="-34"/>
              <a:cs typeface="Kanit Light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2518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305E8-30C0-2E7A-C23E-F156E07A4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con 4" descr="Image with solid fill">
            <a:extLst>
              <a:ext uri="{FF2B5EF4-FFF2-40B4-BE49-F238E27FC236}">
                <a16:creationId xmlns:a16="http://schemas.microsoft.com/office/drawing/2014/main" id="{100DC49D-18FC-A5BA-85CF-A895EB7B0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2714" y="3594447"/>
            <a:ext cx="666812" cy="666812"/>
          </a:xfrm>
          <a:prstGeom prst="rect">
            <a:avLst/>
          </a:prstGeom>
        </p:spPr>
      </p:pic>
      <p:pic>
        <p:nvPicPr>
          <p:cNvPr id="37" name="Icon 3" descr="Image with solid fill">
            <a:extLst>
              <a:ext uri="{FF2B5EF4-FFF2-40B4-BE49-F238E27FC236}">
                <a16:creationId xmlns:a16="http://schemas.microsoft.com/office/drawing/2014/main" id="{499B860D-1EB2-2B63-6956-FCABE3361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7326" y="3594447"/>
            <a:ext cx="666812" cy="666812"/>
          </a:xfrm>
          <a:prstGeom prst="rect">
            <a:avLst/>
          </a:prstGeom>
        </p:spPr>
      </p:pic>
      <p:pic>
        <p:nvPicPr>
          <p:cNvPr id="36" name="Icon 2" descr="Image with solid fill">
            <a:extLst>
              <a:ext uri="{FF2B5EF4-FFF2-40B4-BE49-F238E27FC236}">
                <a16:creationId xmlns:a16="http://schemas.microsoft.com/office/drawing/2014/main" id="{1E5A69B3-0690-B733-FBE5-A97642AF4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38" y="3594447"/>
            <a:ext cx="666812" cy="666812"/>
          </a:xfrm>
          <a:prstGeom prst="rect">
            <a:avLst/>
          </a:prstGeom>
        </p:spPr>
      </p:pic>
      <p:sp>
        <p:nvSpPr>
          <p:cNvPr id="27" name="Background 2">
            <a:extLst>
              <a:ext uri="{FF2B5EF4-FFF2-40B4-BE49-F238E27FC236}">
                <a16:creationId xmlns:a16="http://schemas.microsoft.com/office/drawing/2014/main" id="{726239E3-56D5-BD6E-B394-9F9F5C373707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A0A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op Bar">
            <a:extLst>
              <a:ext uri="{FF2B5EF4-FFF2-40B4-BE49-F238E27FC236}">
                <a16:creationId xmlns:a16="http://schemas.microsoft.com/office/drawing/2014/main" id="{CBA9E7EF-BB6B-A33D-29CB-5FF4A1FEF0C7}"/>
              </a:ext>
            </a:extLst>
          </p:cNvPr>
          <p:cNvSpPr/>
          <p:nvPr/>
        </p:nvSpPr>
        <p:spPr>
          <a:xfrm>
            <a:off x="0" y="-1"/>
            <a:ext cx="12192000" cy="7048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Search" descr="Magnifying glass with solid fill">
            <a:extLst>
              <a:ext uri="{FF2B5EF4-FFF2-40B4-BE49-F238E27FC236}">
                <a16:creationId xmlns:a16="http://schemas.microsoft.com/office/drawing/2014/main" id="{C345AA33-92AE-F328-CFBB-BF12DEE46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97924" y="240585"/>
            <a:ext cx="223675" cy="223675"/>
          </a:xfrm>
          <a:prstGeom prst="rect">
            <a:avLst/>
          </a:prstGeom>
        </p:spPr>
      </p:pic>
      <p:grpSp>
        <p:nvGrpSpPr>
          <p:cNvPr id="14" name="Cast">
            <a:extLst>
              <a:ext uri="{FF2B5EF4-FFF2-40B4-BE49-F238E27FC236}">
                <a16:creationId xmlns:a16="http://schemas.microsoft.com/office/drawing/2014/main" id="{CB90D252-B6DD-E3E1-624B-F256258B595D}"/>
              </a:ext>
            </a:extLst>
          </p:cNvPr>
          <p:cNvGrpSpPr/>
          <p:nvPr/>
        </p:nvGrpSpPr>
        <p:grpSpPr>
          <a:xfrm>
            <a:off x="10170582" y="262193"/>
            <a:ext cx="472018" cy="289990"/>
            <a:chOff x="9814982" y="326758"/>
            <a:chExt cx="472018" cy="28999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5B7B360-CA69-7BC6-11D7-C34F2238FD17}"/>
                </a:ext>
              </a:extLst>
            </p:cNvPr>
            <p:cNvSpPr/>
            <p:nvPr/>
          </p:nvSpPr>
          <p:spPr>
            <a:xfrm>
              <a:off x="10069483" y="333906"/>
              <a:ext cx="217517" cy="175679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0880B0-788B-39B7-55DC-773C5F717C80}"/>
                </a:ext>
              </a:extLst>
            </p:cNvPr>
            <p:cNvSpPr/>
            <p:nvPr/>
          </p:nvSpPr>
          <p:spPr>
            <a:xfrm>
              <a:off x="9814982" y="361949"/>
              <a:ext cx="400582" cy="187597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2F6E93BC-2832-D376-9C94-FD3DBFEE8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700000">
              <a:off x="9964555" y="326758"/>
              <a:ext cx="289990" cy="289990"/>
            </a:xfrm>
            <a:prstGeom prst="rect">
              <a:avLst/>
            </a:prstGeom>
          </p:spPr>
        </p:pic>
      </p:grpSp>
      <p:grpSp>
        <p:nvGrpSpPr>
          <p:cNvPr id="18" name="Mr. Purple">
            <a:extLst>
              <a:ext uri="{FF2B5EF4-FFF2-40B4-BE49-F238E27FC236}">
                <a16:creationId xmlns:a16="http://schemas.microsoft.com/office/drawing/2014/main" id="{D1821E4D-F05B-EAB0-BB18-4F153BF71C11}"/>
              </a:ext>
            </a:extLst>
          </p:cNvPr>
          <p:cNvGrpSpPr/>
          <p:nvPr/>
        </p:nvGrpSpPr>
        <p:grpSpPr>
          <a:xfrm>
            <a:off x="11589324" y="195261"/>
            <a:ext cx="314325" cy="314325"/>
            <a:chOff x="11589324" y="195261"/>
            <a:chExt cx="314325" cy="314325"/>
          </a:xfrm>
        </p:grpSpPr>
        <p:sp>
          <p:nvSpPr>
            <p:cNvPr id="19" name="User">
              <a:extLst>
                <a:ext uri="{FF2B5EF4-FFF2-40B4-BE49-F238E27FC236}">
                  <a16:creationId xmlns:a16="http://schemas.microsoft.com/office/drawing/2014/main" id="{EC7B21B3-FE04-43E2-7535-357C5B90EEB4}"/>
                </a:ext>
              </a:extLst>
            </p:cNvPr>
            <p:cNvSpPr/>
            <p:nvPr/>
          </p:nvSpPr>
          <p:spPr>
            <a:xfrm>
              <a:off x="11589324" y="195261"/>
              <a:ext cx="314325" cy="314325"/>
            </a:xfrm>
            <a:prstGeom prst="roundRect">
              <a:avLst>
                <a:gd name="adj" fmla="val 6819"/>
              </a:avLst>
            </a:prstGeom>
            <a:solidFill>
              <a:srgbClr val="7C2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9881D7B-8B43-6613-C990-3CE99FE20712}"/>
                </a:ext>
              </a:extLst>
            </p:cNvPr>
            <p:cNvGrpSpPr/>
            <p:nvPr/>
          </p:nvGrpSpPr>
          <p:grpSpPr>
            <a:xfrm>
              <a:off x="11643963" y="214039"/>
              <a:ext cx="243683" cy="189048"/>
              <a:chOff x="1889124" y="2568795"/>
              <a:chExt cx="1448380" cy="112364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FA1507E-8056-9228-B38C-34B818D00060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187062E-7749-223F-38F2-0344A99F71DE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CB80AA84-0383-6E89-3468-4751892CFC9E}"/>
                  </a:ext>
                </a:extLst>
              </p:cNvPr>
              <p:cNvSpPr/>
              <p:nvPr/>
            </p:nvSpPr>
            <p:spPr>
              <a:xfrm rot="7117880">
                <a:off x="2213858" y="2568795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F96320C4-A860-4600-188D-4B5CD63FC9CE}"/>
              </a:ext>
            </a:extLst>
          </p:cNvPr>
          <p:cNvSpPr txBox="1"/>
          <p:nvPr/>
        </p:nvSpPr>
        <p:spPr>
          <a:xfrm>
            <a:off x="1375700" y="247346"/>
            <a:ext cx="9803848" cy="61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sz="2400" dirty="0">
                <a:solidFill>
                  <a:srgbClr val="EF4444"/>
                </a:solidFill>
                <a:latin typeface="Kanit" panose="020B0604020202020204" charset="-34"/>
                <a:cs typeface="Kanit" panose="020B0604020202020204" charset="-34"/>
              </a:rPr>
              <a:t>Tag Count Performance Analysis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7F1DCE-6117-6B87-64FA-3D35606B2B3D}"/>
              </a:ext>
            </a:extLst>
          </p:cNvPr>
          <p:cNvSpPr/>
          <p:nvPr/>
        </p:nvSpPr>
        <p:spPr>
          <a:xfrm>
            <a:off x="602677" y="1396658"/>
            <a:ext cx="6605172" cy="3198182"/>
          </a:xfrm>
          <a:prstGeom prst="roundRect">
            <a:avLst/>
          </a:prstGeom>
          <a:solidFill>
            <a:srgbClr val="11182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2E4F3B-78D6-67C8-867E-5FE18B2F5ECB}"/>
              </a:ext>
            </a:extLst>
          </p:cNvPr>
          <p:cNvSpPr txBox="1"/>
          <p:nvPr/>
        </p:nvSpPr>
        <p:spPr>
          <a:xfrm>
            <a:off x="934933" y="1472754"/>
            <a:ext cx="3180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0" dirty="0">
                <a:solidFill>
                  <a:srgbClr val="F3F4F6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View Count By Tag Count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A27C4-2FCD-0B24-A395-0E977749DB94}"/>
              </a:ext>
            </a:extLst>
          </p:cNvPr>
          <p:cNvSpPr txBox="1"/>
          <p:nvPr/>
        </p:nvSpPr>
        <p:spPr>
          <a:xfrm>
            <a:off x="1375700" y="807654"/>
            <a:ext cx="6102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Impact of tag volume on video viewership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C19F8-3532-A32D-6265-C7D90F1BBAA3}"/>
              </a:ext>
            </a:extLst>
          </p:cNvPr>
          <p:cNvSpPr txBox="1"/>
          <p:nvPr/>
        </p:nvSpPr>
        <p:spPr>
          <a:xfrm>
            <a:off x="934933" y="1715334"/>
            <a:ext cx="16435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chemeClr val="bg1">
                    <a:lumMod val="50000"/>
                  </a:schemeClr>
                </a:solidFill>
                <a:latin typeface="Kanit" panose="020B0604020202020204" charset="-34"/>
                <a:cs typeface="Kanit" panose="020B0604020202020204" charset="-34"/>
              </a:rPr>
              <a:t>Range: 0 – 101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AFD21-A96C-E60A-8F01-663F68EF418F}"/>
              </a:ext>
            </a:extLst>
          </p:cNvPr>
          <p:cNvSpPr txBox="1"/>
          <p:nvPr/>
        </p:nvSpPr>
        <p:spPr>
          <a:xfrm>
            <a:off x="934933" y="4994962"/>
            <a:ext cx="64887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Key Insights :</a:t>
            </a:r>
          </a:p>
          <a:p>
            <a:endParaRPr lang="en-IN" sz="1200" b="1" dirty="0">
              <a:solidFill>
                <a:schemeClr val="bg1">
                  <a:lumMod val="8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Videos with 0-9 tags show the highest average viewership (around 2.8 million views)</a:t>
            </a:r>
          </a:p>
          <a:p>
            <a:endParaRPr lang="en-IN" sz="1200" i="0" dirty="0">
              <a:solidFill>
                <a:schemeClr val="bg1">
                  <a:lumMod val="85000"/>
                </a:schemeClr>
              </a:solidFill>
              <a:effectLst/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Videos with 90-99 tags show the lowest performance (less than 1 million views).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lumMod val="8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There is no clear pattern between number of tags and viewer engagement.</a:t>
            </a:r>
            <a:endParaRPr lang="en-IN" sz="1200" dirty="0">
              <a:solidFill>
                <a:schemeClr val="bg1">
                  <a:lumMod val="8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pic>
        <p:nvPicPr>
          <p:cNvPr id="7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FB30E46C-4004-A6BD-05EF-9564F6161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18" y="154176"/>
            <a:ext cx="846808" cy="4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D6F0E77-67CC-18D6-BFF1-41870A87A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27" y="1979139"/>
            <a:ext cx="5753901" cy="247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74F4CC-7D2D-B1B4-B775-266521AD8099}"/>
              </a:ext>
            </a:extLst>
          </p:cNvPr>
          <p:cNvSpPr/>
          <p:nvPr/>
        </p:nvSpPr>
        <p:spPr>
          <a:xfrm>
            <a:off x="8771188" y="5134948"/>
            <a:ext cx="2073257" cy="120444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195F05-4C79-4626-8336-4C4BB4737323}"/>
              </a:ext>
            </a:extLst>
          </p:cNvPr>
          <p:cNvSpPr txBox="1"/>
          <p:nvPr/>
        </p:nvSpPr>
        <p:spPr>
          <a:xfrm>
            <a:off x="9048510" y="5335435"/>
            <a:ext cx="1446610" cy="7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  <a:latin typeface="Kanit" panose="020B0604020202020204" charset="-34"/>
                <a:cs typeface="Kanit" panose="020B0604020202020204" charset="-34"/>
              </a:rPr>
              <a:t>51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Kanit" panose="020B0604020202020204" charset="-34"/>
                <a:cs typeface="Kanit" panose="020B0604020202020204" charset="-34"/>
              </a:rPr>
              <a:t> </a:t>
            </a:r>
          </a:p>
          <a:p>
            <a:pPr algn="ctr"/>
            <a:r>
              <a:rPr lang="en-IN" sz="12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average words in tags per video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89F772A-6520-7F74-4CD2-76E33A31AFDB}"/>
              </a:ext>
            </a:extLst>
          </p:cNvPr>
          <p:cNvSpPr/>
          <p:nvPr/>
        </p:nvSpPr>
        <p:spPr>
          <a:xfrm>
            <a:off x="7577656" y="1342971"/>
            <a:ext cx="4011668" cy="3198182"/>
          </a:xfrm>
          <a:prstGeom prst="roundRect">
            <a:avLst/>
          </a:prstGeom>
          <a:solidFill>
            <a:srgbClr val="11182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434254EF-D680-8FFD-C232-E3760FEAE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110" y="1830750"/>
            <a:ext cx="2754335" cy="247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A2A373-6314-EB0D-86E6-0978B745D817}"/>
              </a:ext>
            </a:extLst>
          </p:cNvPr>
          <p:cNvSpPr txBox="1"/>
          <p:nvPr/>
        </p:nvSpPr>
        <p:spPr>
          <a:xfrm>
            <a:off x="7932104" y="1489516"/>
            <a:ext cx="3180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0" dirty="0">
                <a:solidFill>
                  <a:srgbClr val="F3F4F6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Tag Count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2843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66F81-AE54-B6FD-E47C-62CA2173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con 4" descr="Image with solid fill">
            <a:extLst>
              <a:ext uri="{FF2B5EF4-FFF2-40B4-BE49-F238E27FC236}">
                <a16:creationId xmlns:a16="http://schemas.microsoft.com/office/drawing/2014/main" id="{18051A35-73DB-381D-FF5A-981F458FB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2714" y="3594447"/>
            <a:ext cx="666812" cy="666812"/>
          </a:xfrm>
          <a:prstGeom prst="rect">
            <a:avLst/>
          </a:prstGeom>
        </p:spPr>
      </p:pic>
      <p:pic>
        <p:nvPicPr>
          <p:cNvPr id="37" name="Icon 3" descr="Image with solid fill">
            <a:extLst>
              <a:ext uri="{FF2B5EF4-FFF2-40B4-BE49-F238E27FC236}">
                <a16:creationId xmlns:a16="http://schemas.microsoft.com/office/drawing/2014/main" id="{A9816D50-C64E-8FAA-5891-4ADB52FC7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7326" y="3594447"/>
            <a:ext cx="666812" cy="666812"/>
          </a:xfrm>
          <a:prstGeom prst="rect">
            <a:avLst/>
          </a:prstGeom>
        </p:spPr>
      </p:pic>
      <p:pic>
        <p:nvPicPr>
          <p:cNvPr id="36" name="Icon 2" descr="Image with solid fill">
            <a:extLst>
              <a:ext uri="{FF2B5EF4-FFF2-40B4-BE49-F238E27FC236}">
                <a16:creationId xmlns:a16="http://schemas.microsoft.com/office/drawing/2014/main" id="{4D19D2A6-CECA-128F-3D00-F5B855F9F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38" y="3594447"/>
            <a:ext cx="666812" cy="666812"/>
          </a:xfrm>
          <a:prstGeom prst="rect">
            <a:avLst/>
          </a:prstGeom>
        </p:spPr>
      </p:pic>
      <p:sp>
        <p:nvSpPr>
          <p:cNvPr id="27" name="Background 2">
            <a:extLst>
              <a:ext uri="{FF2B5EF4-FFF2-40B4-BE49-F238E27FC236}">
                <a16:creationId xmlns:a16="http://schemas.microsoft.com/office/drawing/2014/main" id="{80A37D6A-2195-66CB-9A11-D03C7CA0B125}"/>
              </a:ext>
            </a:extLst>
          </p:cNvPr>
          <p:cNvSpPr/>
          <p:nvPr/>
        </p:nvSpPr>
        <p:spPr>
          <a:xfrm>
            <a:off x="-21142" y="-1"/>
            <a:ext cx="12192000" cy="6858001"/>
          </a:xfrm>
          <a:prstGeom prst="rect">
            <a:avLst/>
          </a:prstGeom>
          <a:solidFill>
            <a:srgbClr val="0A0A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op Bar">
            <a:extLst>
              <a:ext uri="{FF2B5EF4-FFF2-40B4-BE49-F238E27FC236}">
                <a16:creationId xmlns:a16="http://schemas.microsoft.com/office/drawing/2014/main" id="{C31D52E9-F1FB-AB16-26A7-6310A2B17E24}"/>
              </a:ext>
            </a:extLst>
          </p:cNvPr>
          <p:cNvSpPr/>
          <p:nvPr/>
        </p:nvSpPr>
        <p:spPr>
          <a:xfrm>
            <a:off x="0" y="-1"/>
            <a:ext cx="12192000" cy="7048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Search" descr="Magnifying glass with solid fill">
            <a:extLst>
              <a:ext uri="{FF2B5EF4-FFF2-40B4-BE49-F238E27FC236}">
                <a16:creationId xmlns:a16="http://schemas.microsoft.com/office/drawing/2014/main" id="{3FAD817A-AC51-C820-8557-17482E58F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97924" y="240585"/>
            <a:ext cx="223675" cy="223675"/>
          </a:xfrm>
          <a:prstGeom prst="rect">
            <a:avLst/>
          </a:prstGeom>
        </p:spPr>
      </p:pic>
      <p:grpSp>
        <p:nvGrpSpPr>
          <p:cNvPr id="14" name="Cast">
            <a:extLst>
              <a:ext uri="{FF2B5EF4-FFF2-40B4-BE49-F238E27FC236}">
                <a16:creationId xmlns:a16="http://schemas.microsoft.com/office/drawing/2014/main" id="{4F534203-F785-9A2C-A573-99DD48F2F6CD}"/>
              </a:ext>
            </a:extLst>
          </p:cNvPr>
          <p:cNvGrpSpPr/>
          <p:nvPr/>
        </p:nvGrpSpPr>
        <p:grpSpPr>
          <a:xfrm>
            <a:off x="10170582" y="262193"/>
            <a:ext cx="472018" cy="289990"/>
            <a:chOff x="9814982" y="326758"/>
            <a:chExt cx="472018" cy="28999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5353D58-29D7-8BD7-EDF5-74940A170495}"/>
                </a:ext>
              </a:extLst>
            </p:cNvPr>
            <p:cNvSpPr/>
            <p:nvPr/>
          </p:nvSpPr>
          <p:spPr>
            <a:xfrm>
              <a:off x="10069483" y="333906"/>
              <a:ext cx="217517" cy="175679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C30B06F-D543-FE66-E7C4-176B3D05C0BA}"/>
                </a:ext>
              </a:extLst>
            </p:cNvPr>
            <p:cNvSpPr/>
            <p:nvPr/>
          </p:nvSpPr>
          <p:spPr>
            <a:xfrm>
              <a:off x="9814982" y="361949"/>
              <a:ext cx="400582" cy="187597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Wi-Fi with solid fill">
              <a:extLst>
                <a:ext uri="{FF2B5EF4-FFF2-40B4-BE49-F238E27FC236}">
                  <a16:creationId xmlns:a16="http://schemas.microsoft.com/office/drawing/2014/main" id="{6C53D276-02EA-0FAA-5B9D-1E1C5C89F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700000">
              <a:off x="9964555" y="326758"/>
              <a:ext cx="289990" cy="289990"/>
            </a:xfrm>
            <a:prstGeom prst="rect">
              <a:avLst/>
            </a:prstGeom>
          </p:spPr>
        </p:pic>
      </p:grpSp>
      <p:grpSp>
        <p:nvGrpSpPr>
          <p:cNvPr id="18" name="Mr. Purple">
            <a:extLst>
              <a:ext uri="{FF2B5EF4-FFF2-40B4-BE49-F238E27FC236}">
                <a16:creationId xmlns:a16="http://schemas.microsoft.com/office/drawing/2014/main" id="{954F6976-FFC8-AC59-129E-13668341CC5B}"/>
              </a:ext>
            </a:extLst>
          </p:cNvPr>
          <p:cNvGrpSpPr/>
          <p:nvPr/>
        </p:nvGrpSpPr>
        <p:grpSpPr>
          <a:xfrm>
            <a:off x="11589324" y="195261"/>
            <a:ext cx="314325" cy="314325"/>
            <a:chOff x="11589324" y="195261"/>
            <a:chExt cx="314325" cy="314325"/>
          </a:xfrm>
        </p:grpSpPr>
        <p:sp>
          <p:nvSpPr>
            <p:cNvPr id="19" name="User">
              <a:extLst>
                <a:ext uri="{FF2B5EF4-FFF2-40B4-BE49-F238E27FC236}">
                  <a16:creationId xmlns:a16="http://schemas.microsoft.com/office/drawing/2014/main" id="{826EEFC2-E182-D494-EB06-B4BAF5CF6416}"/>
                </a:ext>
              </a:extLst>
            </p:cNvPr>
            <p:cNvSpPr/>
            <p:nvPr/>
          </p:nvSpPr>
          <p:spPr>
            <a:xfrm>
              <a:off x="11589324" y="195261"/>
              <a:ext cx="314325" cy="314325"/>
            </a:xfrm>
            <a:prstGeom prst="roundRect">
              <a:avLst>
                <a:gd name="adj" fmla="val 6819"/>
              </a:avLst>
            </a:prstGeom>
            <a:solidFill>
              <a:srgbClr val="7C2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7051683-45F3-33B3-4A92-24A87A37B2AC}"/>
                </a:ext>
              </a:extLst>
            </p:cNvPr>
            <p:cNvGrpSpPr/>
            <p:nvPr/>
          </p:nvGrpSpPr>
          <p:grpSpPr>
            <a:xfrm>
              <a:off x="11643963" y="214039"/>
              <a:ext cx="243683" cy="189048"/>
              <a:chOff x="1889124" y="2568795"/>
              <a:chExt cx="1448380" cy="112364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738407A-2D4B-B009-61E5-0358C1D9F25F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FD72B4E-08DC-6281-D4E8-BA58F55E794F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580C134C-CBE6-D9D9-7E3A-B4054965BF3C}"/>
                  </a:ext>
                </a:extLst>
              </p:cNvPr>
              <p:cNvSpPr/>
              <p:nvPr/>
            </p:nvSpPr>
            <p:spPr>
              <a:xfrm rot="7117880">
                <a:off x="2213858" y="2568795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E338C824-BB43-FE66-2D44-93628FC1FC87}"/>
              </a:ext>
            </a:extLst>
          </p:cNvPr>
          <p:cNvSpPr txBox="1"/>
          <p:nvPr/>
        </p:nvSpPr>
        <p:spPr>
          <a:xfrm>
            <a:off x="1360724" y="202134"/>
            <a:ext cx="9803848" cy="61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sz="2400" dirty="0">
                <a:solidFill>
                  <a:srgbClr val="EF4444"/>
                </a:solidFill>
                <a:latin typeface="Kanit" panose="020B0604020202020204" charset="-34"/>
                <a:cs typeface="Kanit" panose="020B0604020202020204" charset="-34"/>
              </a:rPr>
              <a:t>Publishing Schedule Impact Analysis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ACF26F9-74E4-6EDB-A254-ECDA89CFFDC1}"/>
              </a:ext>
            </a:extLst>
          </p:cNvPr>
          <p:cNvSpPr/>
          <p:nvPr/>
        </p:nvSpPr>
        <p:spPr>
          <a:xfrm>
            <a:off x="892629" y="1525500"/>
            <a:ext cx="5098099" cy="5239194"/>
          </a:xfrm>
          <a:prstGeom prst="roundRect">
            <a:avLst/>
          </a:prstGeom>
          <a:solidFill>
            <a:srgbClr val="111827"/>
          </a:solidFill>
          <a:ln>
            <a:solidFill>
              <a:srgbClr val="1F29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7F4665-7B28-00CB-DFF3-425B4D475619}"/>
              </a:ext>
            </a:extLst>
          </p:cNvPr>
          <p:cNvSpPr txBox="1"/>
          <p:nvPr/>
        </p:nvSpPr>
        <p:spPr>
          <a:xfrm>
            <a:off x="1413711" y="1658555"/>
            <a:ext cx="3180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0" dirty="0">
                <a:solidFill>
                  <a:srgbClr val="F3F4F6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By Publishing 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552648-C9C5-0185-2FDF-E345CAD232DC}"/>
              </a:ext>
            </a:extLst>
          </p:cNvPr>
          <p:cNvSpPr txBox="1"/>
          <p:nvPr/>
        </p:nvSpPr>
        <p:spPr>
          <a:xfrm>
            <a:off x="6766143" y="1454640"/>
            <a:ext cx="3180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i="0" dirty="0">
                <a:solidFill>
                  <a:srgbClr val="F3F4F6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By time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3DF96-F05A-951D-31D0-9B17A4AD0D55}"/>
              </a:ext>
            </a:extLst>
          </p:cNvPr>
          <p:cNvSpPr txBox="1"/>
          <p:nvPr/>
        </p:nvSpPr>
        <p:spPr>
          <a:xfrm>
            <a:off x="1360724" y="765965"/>
            <a:ext cx="6102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Time and day patterns affecting viewers engagement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87AD19-2EBF-D666-3C1E-B32B0508BF15}"/>
              </a:ext>
            </a:extLst>
          </p:cNvPr>
          <p:cNvSpPr/>
          <p:nvPr/>
        </p:nvSpPr>
        <p:spPr>
          <a:xfrm>
            <a:off x="6293710" y="1525500"/>
            <a:ext cx="5005661" cy="2911867"/>
          </a:xfrm>
          <a:prstGeom prst="roundRect">
            <a:avLst/>
          </a:prstGeom>
          <a:solidFill>
            <a:srgbClr val="111827"/>
          </a:solidFill>
          <a:ln>
            <a:solidFill>
              <a:srgbClr val="1F29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94592-9CCC-DC20-2FA0-929EACA7F94B}"/>
              </a:ext>
            </a:extLst>
          </p:cNvPr>
          <p:cNvSpPr txBox="1"/>
          <p:nvPr/>
        </p:nvSpPr>
        <p:spPr>
          <a:xfrm>
            <a:off x="6789074" y="1519309"/>
            <a:ext cx="3180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0" dirty="0">
                <a:solidFill>
                  <a:srgbClr val="F3F4F6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By </a:t>
            </a:r>
            <a:r>
              <a:rPr lang="en-IN" sz="1400" dirty="0">
                <a:solidFill>
                  <a:srgbClr val="F3F4F6"/>
                </a:solidFill>
                <a:latin typeface="Kanit" panose="020B0604020202020204" charset="-34"/>
                <a:cs typeface="Kanit" panose="020B0604020202020204" charset="-34"/>
              </a:rPr>
              <a:t>Time</a:t>
            </a:r>
            <a:endParaRPr lang="en-IN" sz="1400" i="0" dirty="0">
              <a:solidFill>
                <a:srgbClr val="F3F4F6"/>
              </a:solidFill>
              <a:effectLst/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9" name="Graphic 8" descr="Clock with solid fill">
            <a:extLst>
              <a:ext uri="{FF2B5EF4-FFF2-40B4-BE49-F238E27FC236}">
                <a16:creationId xmlns:a16="http://schemas.microsoft.com/office/drawing/2014/main" id="{881449BE-A8B6-39AF-5F0F-112445E5CD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3984" y="4561559"/>
            <a:ext cx="291244" cy="2912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E23CBDE-27BC-F385-15AB-29A285A0F7EC}"/>
              </a:ext>
            </a:extLst>
          </p:cNvPr>
          <p:cNvSpPr txBox="1"/>
          <p:nvPr/>
        </p:nvSpPr>
        <p:spPr>
          <a:xfrm>
            <a:off x="7169300" y="4546826"/>
            <a:ext cx="2679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C00000"/>
                </a:solidFill>
                <a:latin typeface="Kanit Light" panose="020B0604020202020204" charset="-34"/>
                <a:cs typeface="Kanit Light" panose="020B0604020202020204" charset="-34"/>
              </a:rPr>
              <a:t>Peak Engagement Times: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912B238-DB84-B40F-FFDB-38D8A1745757}"/>
              </a:ext>
            </a:extLst>
          </p:cNvPr>
          <p:cNvSpPr/>
          <p:nvPr/>
        </p:nvSpPr>
        <p:spPr>
          <a:xfrm>
            <a:off x="6935361" y="5038599"/>
            <a:ext cx="1963885" cy="75327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A7F263D-D499-729C-0E54-1016290744FD}"/>
              </a:ext>
            </a:extLst>
          </p:cNvPr>
          <p:cNvSpPr/>
          <p:nvPr/>
        </p:nvSpPr>
        <p:spPr>
          <a:xfrm>
            <a:off x="9056408" y="5038600"/>
            <a:ext cx="1963884" cy="77366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157D0EA-8F9D-45B3-3A60-A0A7D493FDF2}"/>
              </a:ext>
            </a:extLst>
          </p:cNvPr>
          <p:cNvSpPr/>
          <p:nvPr/>
        </p:nvSpPr>
        <p:spPr>
          <a:xfrm>
            <a:off x="6966213" y="5955792"/>
            <a:ext cx="1963884" cy="74091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3C4D876-99DE-58C9-F87E-A4898EAB7960}"/>
              </a:ext>
            </a:extLst>
          </p:cNvPr>
          <p:cNvSpPr/>
          <p:nvPr/>
        </p:nvSpPr>
        <p:spPr>
          <a:xfrm>
            <a:off x="9093330" y="5955792"/>
            <a:ext cx="1963883" cy="74091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017E7E-AFBF-3239-BA2D-68F067CADAE5}"/>
              </a:ext>
            </a:extLst>
          </p:cNvPr>
          <p:cNvSpPr txBox="1"/>
          <p:nvPr/>
        </p:nvSpPr>
        <p:spPr>
          <a:xfrm>
            <a:off x="9145660" y="5181461"/>
            <a:ext cx="8420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0" dirty="0">
                <a:solidFill>
                  <a:schemeClr val="bg1">
                    <a:lumMod val="50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06:00 to 12:00</a:t>
            </a:r>
            <a:endParaRPr lang="en-IN" sz="800" dirty="0">
              <a:solidFill>
                <a:schemeClr val="bg1">
                  <a:lumMod val="50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A937C8-4E64-B676-EF60-3314A97E3ECD}"/>
              </a:ext>
            </a:extLst>
          </p:cNvPr>
          <p:cNvSpPr txBox="1"/>
          <p:nvPr/>
        </p:nvSpPr>
        <p:spPr>
          <a:xfrm>
            <a:off x="7357137" y="6083111"/>
            <a:ext cx="8420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solidFill>
                  <a:schemeClr val="bg1">
                    <a:lumMod val="50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12</a:t>
            </a:r>
            <a:r>
              <a:rPr lang="en-IN" sz="800" b="0" dirty="0">
                <a:solidFill>
                  <a:schemeClr val="bg1">
                    <a:lumMod val="50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:00 to 18:00</a:t>
            </a:r>
            <a:endParaRPr lang="en-IN" sz="800" dirty="0">
              <a:solidFill>
                <a:schemeClr val="bg1">
                  <a:lumMod val="50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EC0B9A-1BD2-6923-2A9A-756F1CEFBFB6}"/>
              </a:ext>
            </a:extLst>
          </p:cNvPr>
          <p:cNvSpPr txBox="1"/>
          <p:nvPr/>
        </p:nvSpPr>
        <p:spPr>
          <a:xfrm>
            <a:off x="7269688" y="5073855"/>
            <a:ext cx="8420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b="0" dirty="0">
                <a:solidFill>
                  <a:schemeClr val="bg1">
                    <a:lumMod val="50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00:00 to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 6</a:t>
            </a:r>
            <a:r>
              <a:rPr lang="en-IN" sz="800" b="0" dirty="0">
                <a:solidFill>
                  <a:schemeClr val="bg1">
                    <a:lumMod val="50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:00</a:t>
            </a:r>
            <a:endParaRPr lang="en-IN" sz="800" dirty="0">
              <a:solidFill>
                <a:schemeClr val="bg1">
                  <a:lumMod val="50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E80E4-D88E-EB63-640D-0B5743E68C14}"/>
              </a:ext>
            </a:extLst>
          </p:cNvPr>
          <p:cNvSpPr txBox="1"/>
          <p:nvPr/>
        </p:nvSpPr>
        <p:spPr>
          <a:xfrm>
            <a:off x="9281469" y="5994077"/>
            <a:ext cx="8420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solidFill>
                  <a:schemeClr val="bg1">
                    <a:lumMod val="50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18:</a:t>
            </a:r>
            <a:r>
              <a:rPr lang="en-IN" sz="800" b="0" dirty="0">
                <a:solidFill>
                  <a:schemeClr val="bg1">
                    <a:lumMod val="50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00 to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24</a:t>
            </a:r>
            <a:r>
              <a:rPr lang="en-IN" sz="800" b="0" dirty="0">
                <a:solidFill>
                  <a:schemeClr val="bg1">
                    <a:lumMod val="50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:00</a:t>
            </a:r>
            <a:endParaRPr lang="en-IN" sz="800" dirty="0">
              <a:solidFill>
                <a:schemeClr val="bg1">
                  <a:lumMod val="50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3B9310-1C33-D5E6-821C-50F9B55286AD}"/>
              </a:ext>
            </a:extLst>
          </p:cNvPr>
          <p:cNvSpPr txBox="1"/>
          <p:nvPr/>
        </p:nvSpPr>
        <p:spPr>
          <a:xfrm>
            <a:off x="10076106" y="5220413"/>
            <a:ext cx="6296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rgbClr val="FF0000"/>
                </a:solidFill>
                <a:latin typeface="Kanit Light" panose="020B0604020202020204" charset="-34"/>
                <a:cs typeface="Kanit Light" panose="020B0604020202020204" charset="-34"/>
              </a:rPr>
              <a:t>31%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52F317-15D6-17D0-F773-B5E246321BF3}"/>
              </a:ext>
            </a:extLst>
          </p:cNvPr>
          <p:cNvSpPr txBox="1"/>
          <p:nvPr/>
        </p:nvSpPr>
        <p:spPr>
          <a:xfrm>
            <a:off x="8088010" y="6080418"/>
            <a:ext cx="842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rgbClr val="FF0000"/>
                </a:solidFill>
                <a:latin typeface="Kanit Light" panose="020B0604020202020204" charset="-34"/>
                <a:cs typeface="Kanit Light" panose="020B0604020202020204" charset="-34"/>
              </a:rPr>
              <a:t>26%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063A42-3817-641C-78A0-DC09C8493C93}"/>
              </a:ext>
            </a:extLst>
          </p:cNvPr>
          <p:cNvSpPr txBox="1"/>
          <p:nvPr/>
        </p:nvSpPr>
        <p:spPr>
          <a:xfrm>
            <a:off x="8102717" y="5211104"/>
            <a:ext cx="8161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rgbClr val="FF0000"/>
                </a:solidFill>
                <a:latin typeface="Kanit Light" panose="020B0604020202020204" charset="-34"/>
                <a:cs typeface="Kanit Light" panose="020B0604020202020204" charset="-34"/>
              </a:rPr>
              <a:t>42%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C143B3-66AA-13C2-E4C9-9250F29A7980}"/>
              </a:ext>
            </a:extLst>
          </p:cNvPr>
          <p:cNvSpPr txBox="1"/>
          <p:nvPr/>
        </p:nvSpPr>
        <p:spPr>
          <a:xfrm>
            <a:off x="10170464" y="6138124"/>
            <a:ext cx="481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rgbClr val="FF0000"/>
                </a:solidFill>
                <a:latin typeface="Kanit Light" panose="020B0604020202020204" charset="-34"/>
                <a:cs typeface="Kanit Light" panose="020B0604020202020204" charset="-34"/>
              </a:rPr>
              <a:t>1%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4813F3-F987-619D-FD45-64726440C445}"/>
              </a:ext>
            </a:extLst>
          </p:cNvPr>
          <p:cNvSpPr txBox="1"/>
          <p:nvPr/>
        </p:nvSpPr>
        <p:spPr>
          <a:xfrm>
            <a:off x="9093331" y="5389606"/>
            <a:ext cx="11221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0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Morning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0A7D77-A7B6-8104-2C0D-38F0D2CC4459}"/>
              </a:ext>
            </a:extLst>
          </p:cNvPr>
          <p:cNvSpPr txBox="1"/>
          <p:nvPr/>
        </p:nvSpPr>
        <p:spPr>
          <a:xfrm>
            <a:off x="7246806" y="6305995"/>
            <a:ext cx="11221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0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Afternoon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2EA9C10-BB62-1D0C-A186-66731991D8BE}"/>
              </a:ext>
            </a:extLst>
          </p:cNvPr>
          <p:cNvSpPr txBox="1"/>
          <p:nvPr/>
        </p:nvSpPr>
        <p:spPr>
          <a:xfrm>
            <a:off x="7051462" y="5297274"/>
            <a:ext cx="13816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0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Early </a:t>
            </a:r>
          </a:p>
          <a:p>
            <a:pPr algn="ctr"/>
            <a:r>
              <a:rPr lang="en-IN" sz="1200" b="0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Morning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AED815-D12F-6674-CC48-DCDE3EACB083}"/>
              </a:ext>
            </a:extLst>
          </p:cNvPr>
          <p:cNvSpPr txBox="1"/>
          <p:nvPr/>
        </p:nvSpPr>
        <p:spPr>
          <a:xfrm>
            <a:off x="9020557" y="6218419"/>
            <a:ext cx="13816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0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Evening 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/</a:t>
            </a:r>
            <a:r>
              <a:rPr lang="en-IN" sz="1200" b="0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 Night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61DF2B02-716E-15EF-4CDC-055C8BB8C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53" y="2099387"/>
            <a:ext cx="4870581" cy="222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236A5DC-CE49-FCA0-0F28-50476A279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642" y="1966855"/>
            <a:ext cx="4425282" cy="238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AAA4DAC-EC4A-B5C3-A054-5CCFEE4F850B}"/>
              </a:ext>
            </a:extLst>
          </p:cNvPr>
          <p:cNvSpPr txBox="1"/>
          <p:nvPr/>
        </p:nvSpPr>
        <p:spPr>
          <a:xfrm>
            <a:off x="1231641" y="4496667"/>
            <a:ext cx="445848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Key </a:t>
            </a:r>
            <a:r>
              <a:rPr lang="en-IN" sz="1600" b="1" dirty="0">
                <a:solidFill>
                  <a:schemeClr val="accent2">
                    <a:lumMod val="7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Insights</a:t>
            </a:r>
            <a:r>
              <a:rPr lang="en-IN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:</a:t>
            </a:r>
          </a:p>
          <a:p>
            <a:endParaRPr lang="en-IN" sz="1200" dirty="0">
              <a:solidFill>
                <a:schemeClr val="bg1">
                  <a:lumMod val="8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Wednesday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 dominates with 2.34B views - it's clearly the best performing day of the week.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Weekdays generally perform better than weekends, with consistent traffic between 1.6-1.8B views (except Wednesday's peak).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Sunday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 has the lowest engagement at 756.7M views - less than a third of Wednesday's traffic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,.</a:t>
            </a:r>
            <a:endParaRPr lang="en-IN" sz="1000" dirty="0">
              <a:solidFill>
                <a:schemeClr val="bg1">
                  <a:lumMod val="8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pic>
        <p:nvPicPr>
          <p:cNvPr id="3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6C0B95D1-EABA-CBF2-BCFC-B3AB79AAC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18" y="154176"/>
            <a:ext cx="846808" cy="4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26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33BDA4F3-CDB0-6B0A-7843-849DB2EECD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73717"/>
            <a:ext cx="12191999" cy="5600990"/>
          </a:xfrm>
          <a:prstGeom prst="rect">
            <a:avLst/>
          </a:prstGeom>
        </p:spPr>
      </p:pic>
      <p:sp>
        <p:nvSpPr>
          <p:cNvPr id="36" name="Shade">
            <a:extLst>
              <a:ext uri="{FF2B5EF4-FFF2-40B4-BE49-F238E27FC236}">
                <a16:creationId xmlns:a16="http://schemas.microsoft.com/office/drawing/2014/main" id="{2583FAAB-EFC8-DCFF-0692-84B7A67676F9}"/>
              </a:ext>
            </a:extLst>
          </p:cNvPr>
          <p:cNvSpPr/>
          <p:nvPr/>
        </p:nvSpPr>
        <p:spPr>
          <a:xfrm>
            <a:off x="-8806" y="0"/>
            <a:ext cx="7321973" cy="683560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Body 1">
            <a:extLst>
              <a:ext uri="{FF2B5EF4-FFF2-40B4-BE49-F238E27FC236}">
                <a16:creationId xmlns:a16="http://schemas.microsoft.com/office/drawing/2014/main" id="{0ACB28D4-7982-0B6D-8FDA-72CF48B6A460}"/>
              </a:ext>
            </a:extLst>
          </p:cNvPr>
          <p:cNvSpPr txBox="1"/>
          <p:nvPr/>
        </p:nvSpPr>
        <p:spPr>
          <a:xfrm>
            <a:off x="574289" y="2703525"/>
            <a:ext cx="4578891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Animated | Kids Show | Adventure | Animals</a:t>
            </a:r>
            <a:endParaRPr lang="th-TH" sz="1600" dirty="0">
              <a:solidFill>
                <a:schemeClr val="bg1">
                  <a:lumMod val="95000"/>
                </a:schemeClr>
              </a:solidFill>
              <a:effectLst>
                <a:outerShdw blurRad="317500" sx="102000" sy="102000" algn="ctr" rotWithShape="0">
                  <a:prstClr val="black">
                    <a:alpha val="40000"/>
                  </a:prstClr>
                </a:outerShdw>
              </a:effectLst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4DA9CD8-476B-7E68-8B91-92397B8E7CCB}"/>
              </a:ext>
            </a:extLst>
          </p:cNvPr>
          <p:cNvSpPr txBox="1"/>
          <p:nvPr/>
        </p:nvSpPr>
        <p:spPr>
          <a:xfrm>
            <a:off x="574289" y="1898865"/>
            <a:ext cx="5485388" cy="694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IN" sz="4400" dirty="0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Mighty Little Bheem</a:t>
            </a:r>
            <a:endParaRPr lang="th-TH" sz="4400" dirty="0">
              <a:solidFill>
                <a:schemeClr val="bg1">
                  <a:lumMod val="95000"/>
                </a:schemeClr>
              </a:solidFill>
              <a:effectLst>
                <a:outerShdw blurRad="444500" sx="102000" sy="102000" algn="ctr" rotWithShape="0">
                  <a:prstClr val="black">
                    <a:alpha val="40000"/>
                  </a:prst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A2FFC26-ED16-A9C4-FF2C-9A8675179CED}"/>
              </a:ext>
            </a:extLst>
          </p:cNvPr>
          <p:cNvSpPr/>
          <p:nvPr/>
        </p:nvSpPr>
        <p:spPr>
          <a:xfrm>
            <a:off x="660202" y="3399550"/>
            <a:ext cx="1321926" cy="409576"/>
          </a:xfrm>
          <a:prstGeom prst="roundRect">
            <a:avLst>
              <a:gd name="adj" fmla="val 11971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8269DFE3-5765-C965-E51F-06B82E8A852E}"/>
              </a:ext>
            </a:extLst>
          </p:cNvPr>
          <p:cNvSpPr/>
          <p:nvPr/>
        </p:nvSpPr>
        <p:spPr>
          <a:xfrm>
            <a:off x="0" y="-1"/>
            <a:ext cx="12192000" cy="7048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arch" descr="Magnifying glass with solid fill">
            <a:extLst>
              <a:ext uri="{FF2B5EF4-FFF2-40B4-BE49-F238E27FC236}">
                <a16:creationId xmlns:a16="http://schemas.microsoft.com/office/drawing/2014/main" id="{58A7842E-D131-C5EF-F5A9-E9E265FD5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7924" y="240585"/>
            <a:ext cx="223675" cy="223675"/>
          </a:xfrm>
          <a:prstGeom prst="rect">
            <a:avLst/>
          </a:prstGeom>
        </p:spPr>
      </p:pic>
      <p:grpSp>
        <p:nvGrpSpPr>
          <p:cNvPr id="6" name="Cast">
            <a:extLst>
              <a:ext uri="{FF2B5EF4-FFF2-40B4-BE49-F238E27FC236}">
                <a16:creationId xmlns:a16="http://schemas.microsoft.com/office/drawing/2014/main" id="{7757450B-165D-4783-8E1F-1D8EB8B8DD3F}"/>
              </a:ext>
            </a:extLst>
          </p:cNvPr>
          <p:cNvGrpSpPr/>
          <p:nvPr/>
        </p:nvGrpSpPr>
        <p:grpSpPr>
          <a:xfrm>
            <a:off x="10170582" y="262193"/>
            <a:ext cx="472018" cy="289990"/>
            <a:chOff x="9814982" y="326758"/>
            <a:chExt cx="472018" cy="28999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E51D495-B9F8-E16D-1553-80135D7CE126}"/>
                </a:ext>
              </a:extLst>
            </p:cNvPr>
            <p:cNvSpPr/>
            <p:nvPr/>
          </p:nvSpPr>
          <p:spPr>
            <a:xfrm>
              <a:off x="10069483" y="333906"/>
              <a:ext cx="217517" cy="175679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20A79CA-8291-84F0-F232-7A009F71C2FE}"/>
                </a:ext>
              </a:extLst>
            </p:cNvPr>
            <p:cNvSpPr/>
            <p:nvPr/>
          </p:nvSpPr>
          <p:spPr>
            <a:xfrm>
              <a:off x="9814982" y="361949"/>
              <a:ext cx="400582" cy="187597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Wi-Fi with solid fill">
              <a:extLst>
                <a:ext uri="{FF2B5EF4-FFF2-40B4-BE49-F238E27FC236}">
                  <a16:creationId xmlns:a16="http://schemas.microsoft.com/office/drawing/2014/main" id="{F591F2C2-8069-86DB-1B01-C41650B0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700000">
              <a:off x="9964555" y="326758"/>
              <a:ext cx="289990" cy="289990"/>
            </a:xfrm>
            <a:prstGeom prst="rect">
              <a:avLst/>
            </a:prstGeom>
          </p:spPr>
        </p:pic>
      </p:grpSp>
      <p:grpSp>
        <p:nvGrpSpPr>
          <p:cNvPr id="40" name="Mr. Purple">
            <a:extLst>
              <a:ext uri="{FF2B5EF4-FFF2-40B4-BE49-F238E27FC236}">
                <a16:creationId xmlns:a16="http://schemas.microsoft.com/office/drawing/2014/main" id="{1A2AAD38-B868-BD70-D7F5-04601A4B9D14}"/>
              </a:ext>
            </a:extLst>
          </p:cNvPr>
          <p:cNvGrpSpPr/>
          <p:nvPr/>
        </p:nvGrpSpPr>
        <p:grpSpPr>
          <a:xfrm>
            <a:off x="11589324" y="195261"/>
            <a:ext cx="314325" cy="314325"/>
            <a:chOff x="11589324" y="195261"/>
            <a:chExt cx="314325" cy="314325"/>
          </a:xfrm>
        </p:grpSpPr>
        <p:sp>
          <p:nvSpPr>
            <p:cNvPr id="3" name="User">
              <a:extLst>
                <a:ext uri="{FF2B5EF4-FFF2-40B4-BE49-F238E27FC236}">
                  <a16:creationId xmlns:a16="http://schemas.microsoft.com/office/drawing/2014/main" id="{F9E1E6B6-9727-DF1A-EF5F-8786046940FF}"/>
                </a:ext>
              </a:extLst>
            </p:cNvPr>
            <p:cNvSpPr/>
            <p:nvPr/>
          </p:nvSpPr>
          <p:spPr>
            <a:xfrm>
              <a:off x="11589324" y="195261"/>
              <a:ext cx="314325" cy="314325"/>
            </a:xfrm>
            <a:prstGeom prst="roundRect">
              <a:avLst>
                <a:gd name="adj" fmla="val 6819"/>
              </a:avLst>
            </a:prstGeom>
            <a:solidFill>
              <a:srgbClr val="7C2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6BAB488-6336-881E-FA4A-3FCAA1AB31B4}"/>
                </a:ext>
              </a:extLst>
            </p:cNvPr>
            <p:cNvGrpSpPr/>
            <p:nvPr/>
          </p:nvGrpSpPr>
          <p:grpSpPr>
            <a:xfrm>
              <a:off x="11643963" y="214039"/>
              <a:ext cx="243683" cy="189048"/>
              <a:chOff x="1889124" y="2568795"/>
              <a:chExt cx="1448380" cy="112364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4C3956B-E8CB-8391-2C71-864E18CD7E07}"/>
                  </a:ext>
                </a:extLst>
              </p:cNvPr>
              <p:cNvSpPr/>
              <p:nvPr/>
            </p:nvSpPr>
            <p:spPr>
              <a:xfrm>
                <a:off x="1889124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1741073-DB54-5DEF-C2DF-3C3A47E74459}"/>
                  </a:ext>
                </a:extLst>
              </p:cNvPr>
              <p:cNvSpPr/>
              <p:nvPr/>
            </p:nvSpPr>
            <p:spPr>
              <a:xfrm>
                <a:off x="2875538" y="3127488"/>
                <a:ext cx="235962" cy="235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D16A889D-847F-6C01-F7B4-9141816C550E}"/>
                  </a:ext>
                </a:extLst>
              </p:cNvPr>
              <p:cNvSpPr/>
              <p:nvPr/>
            </p:nvSpPr>
            <p:spPr>
              <a:xfrm rot="7117880">
                <a:off x="2213858" y="2568795"/>
                <a:ext cx="1123646" cy="1123646"/>
              </a:xfrm>
              <a:prstGeom prst="arc">
                <a:avLst>
                  <a:gd name="adj1" fmla="val 18208362"/>
                  <a:gd name="adj2" fmla="val 0"/>
                </a:avLst>
              </a:prstGeom>
              <a:noFill/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" name="!!Gradient">
            <a:extLst>
              <a:ext uri="{FF2B5EF4-FFF2-40B4-BE49-F238E27FC236}">
                <a16:creationId xmlns:a16="http://schemas.microsoft.com/office/drawing/2014/main" id="{DAFCC09D-30AA-55FC-F556-E9E84A345C07}"/>
              </a:ext>
            </a:extLst>
          </p:cNvPr>
          <p:cNvSpPr/>
          <p:nvPr/>
        </p:nvSpPr>
        <p:spPr>
          <a:xfrm>
            <a:off x="2462211" y="9310463"/>
            <a:ext cx="7267577" cy="127825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!!Cast_Button">
            <a:extLst>
              <a:ext uri="{FF2B5EF4-FFF2-40B4-BE49-F238E27FC236}">
                <a16:creationId xmlns:a16="http://schemas.microsoft.com/office/drawing/2014/main" id="{03B79093-03FD-ABCF-DBD8-4FC2BE6351AB}"/>
              </a:ext>
            </a:extLst>
          </p:cNvPr>
          <p:cNvGrpSpPr/>
          <p:nvPr/>
        </p:nvGrpSpPr>
        <p:grpSpPr>
          <a:xfrm>
            <a:off x="9243906" y="7903947"/>
            <a:ext cx="304906" cy="304800"/>
            <a:chOff x="9243906" y="1050291"/>
            <a:chExt cx="304906" cy="3048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985532-8066-55AA-7187-9101241F7F67}"/>
                </a:ext>
              </a:extLst>
            </p:cNvPr>
            <p:cNvSpPr/>
            <p:nvPr/>
          </p:nvSpPr>
          <p:spPr>
            <a:xfrm>
              <a:off x="9244012" y="1050291"/>
              <a:ext cx="304800" cy="30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D0DD8FA-BFBF-F4E7-82F3-496D5EA72E59}"/>
                </a:ext>
              </a:extLst>
            </p:cNvPr>
            <p:cNvSpPr/>
            <p:nvPr/>
          </p:nvSpPr>
          <p:spPr>
            <a:xfrm>
              <a:off x="9318644" y="1143951"/>
              <a:ext cx="154933" cy="125133"/>
            </a:xfrm>
            <a:prstGeom prst="roundRect">
              <a:avLst>
                <a:gd name="adj" fmla="val 6819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1FDCCC1-56CF-9239-608B-42DB010E5059}"/>
                </a:ext>
              </a:extLst>
            </p:cNvPr>
            <p:cNvSpPr/>
            <p:nvPr/>
          </p:nvSpPr>
          <p:spPr>
            <a:xfrm>
              <a:off x="9267762" y="1163926"/>
              <a:ext cx="154933" cy="133622"/>
            </a:xfrm>
            <a:prstGeom prst="roundRect">
              <a:avLst>
                <a:gd name="adj" fmla="val 68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Wi-Fi with solid fill">
              <a:extLst>
                <a:ext uri="{FF2B5EF4-FFF2-40B4-BE49-F238E27FC236}">
                  <a16:creationId xmlns:a16="http://schemas.microsoft.com/office/drawing/2014/main" id="{05D3DB43-39C4-F4F6-2B5D-D2B7A4C16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700000">
              <a:off x="9243906" y="1138860"/>
              <a:ext cx="206554" cy="206554"/>
            </a:xfrm>
            <a:prstGeom prst="rect">
              <a:avLst/>
            </a:prstGeom>
          </p:spPr>
        </p:pic>
      </p:grpSp>
      <p:grpSp>
        <p:nvGrpSpPr>
          <p:cNvPr id="30" name="!!Close_Button">
            <a:extLst>
              <a:ext uri="{FF2B5EF4-FFF2-40B4-BE49-F238E27FC236}">
                <a16:creationId xmlns:a16="http://schemas.microsoft.com/office/drawing/2014/main" id="{B0AAE35D-9840-AE1C-B063-FCEC46FE693F}"/>
              </a:ext>
            </a:extLst>
          </p:cNvPr>
          <p:cNvGrpSpPr/>
          <p:nvPr/>
        </p:nvGrpSpPr>
        <p:grpSpPr>
          <a:xfrm>
            <a:off x="9243710" y="7446943"/>
            <a:ext cx="304800" cy="304800"/>
            <a:chOff x="9486597" y="593287"/>
            <a:chExt cx="304800" cy="304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6EBE561-998A-2D42-043C-798F0D7D0711}"/>
                </a:ext>
              </a:extLst>
            </p:cNvPr>
            <p:cNvSpPr/>
            <p:nvPr/>
          </p:nvSpPr>
          <p:spPr>
            <a:xfrm>
              <a:off x="9486597" y="593287"/>
              <a:ext cx="304800" cy="30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lus Sign 31">
              <a:extLst>
                <a:ext uri="{FF2B5EF4-FFF2-40B4-BE49-F238E27FC236}">
                  <a16:creationId xmlns:a16="http://schemas.microsoft.com/office/drawing/2014/main" id="{B185F2BA-98BD-147B-494A-56A7CA5D5072}"/>
                </a:ext>
              </a:extLst>
            </p:cNvPr>
            <p:cNvSpPr/>
            <p:nvPr/>
          </p:nvSpPr>
          <p:spPr>
            <a:xfrm rot="2700000">
              <a:off x="9515051" y="621129"/>
              <a:ext cx="247893" cy="247893"/>
            </a:xfrm>
            <a:prstGeom prst="mathPlus">
              <a:avLst>
                <a:gd name="adj1" fmla="val 6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!!Title1">
            <a:extLst>
              <a:ext uri="{FF2B5EF4-FFF2-40B4-BE49-F238E27FC236}">
                <a16:creationId xmlns:a16="http://schemas.microsoft.com/office/drawing/2014/main" id="{B62C3A08-FF99-BD91-087C-9A44E965DD46}"/>
              </a:ext>
            </a:extLst>
          </p:cNvPr>
          <p:cNvSpPr txBox="1"/>
          <p:nvPr/>
        </p:nvSpPr>
        <p:spPr>
          <a:xfrm>
            <a:off x="2955351" y="10267122"/>
            <a:ext cx="3921700" cy="76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Add Your Title Here</a:t>
            </a:r>
            <a:endParaRPr lang="th-TH" sz="2800" dirty="0">
              <a:solidFill>
                <a:schemeClr val="bg1">
                  <a:lumMod val="95000"/>
                </a:schemeClr>
              </a:solidFill>
              <a:effectLst>
                <a:outerShdw blurRad="444500" sx="102000" sy="102000" algn="ctr" rotWithShape="0">
                  <a:prstClr val="black">
                    <a:alpha val="40000"/>
                  </a:prstClr>
                </a:outerShdw>
              </a:effectLst>
              <a:latin typeface="Kanit SemiBold" pitchFamily="2" charset="-34"/>
              <a:cs typeface="Kanit SemiBold" pitchFamily="2" charset="-34"/>
            </a:endParaRP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Text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Text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444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SemiBold" pitchFamily="2" charset="-34"/>
                <a:cs typeface="Kanit SemiBold" pitchFamily="2" charset="-34"/>
              </a:rPr>
              <a:t>Text</a:t>
            </a:r>
            <a:endParaRPr lang="th-TH" sz="2800" dirty="0">
              <a:solidFill>
                <a:schemeClr val="bg1">
                  <a:lumMod val="95000"/>
                </a:schemeClr>
              </a:solidFill>
              <a:effectLst>
                <a:outerShdw blurRad="444500" sx="102000" sy="102000" algn="ctr" rotWithShape="0">
                  <a:prstClr val="black">
                    <a:alpha val="40000"/>
                  </a:prst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pic>
        <p:nvPicPr>
          <p:cNvPr id="34" name="!!NetflixLogo" descr="Netflix, โลโก้ ไอคอน ใน Vector Logo">
            <a:extLst>
              <a:ext uri="{FF2B5EF4-FFF2-40B4-BE49-F238E27FC236}">
                <a16:creationId xmlns:a16="http://schemas.microsoft.com/office/drawing/2014/main" id="{00C32824-7464-FEAC-F7A9-260AACC62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603" y="9933546"/>
            <a:ext cx="206949" cy="206949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!!Subtitle(Optional)">
            <a:extLst>
              <a:ext uri="{FF2B5EF4-FFF2-40B4-BE49-F238E27FC236}">
                <a16:creationId xmlns:a16="http://schemas.microsoft.com/office/drawing/2014/main" id="{DBE49DC8-65D4-65E4-0AC9-072F79D8380C}"/>
              </a:ext>
            </a:extLst>
          </p:cNvPr>
          <p:cNvSpPr txBox="1"/>
          <p:nvPr/>
        </p:nvSpPr>
        <p:spPr>
          <a:xfrm>
            <a:off x="3265588" y="9907138"/>
            <a:ext cx="2046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alpha val="50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slideative</a:t>
            </a:r>
          </a:p>
        </p:txBody>
      </p:sp>
      <p:sp>
        <p:nvSpPr>
          <p:cNvPr id="37" name="!!Body">
            <a:extLst>
              <a:ext uri="{FF2B5EF4-FFF2-40B4-BE49-F238E27FC236}">
                <a16:creationId xmlns:a16="http://schemas.microsoft.com/office/drawing/2014/main" id="{32935DDA-1C9E-59BF-AF04-1632F307D623}"/>
              </a:ext>
            </a:extLst>
          </p:cNvPr>
          <p:cNvSpPr txBox="1"/>
          <p:nvPr/>
        </p:nvSpPr>
        <p:spPr>
          <a:xfrm>
            <a:off x="2983222" y="12038456"/>
            <a:ext cx="3271110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317500" sx="102000" sy="102000" algn="ctr" rotWithShape="0">
                  <a:prstClr val="black">
                    <a:alpha val="40000"/>
                  </a:prstClr>
                </a:outerShdw>
              </a:effectLst>
              <a:latin typeface="Kanit Light" pitchFamily="2" charset="-34"/>
              <a:cs typeface="Kanit Light" pitchFamily="2" charset="-34"/>
            </a:endParaRPr>
          </a:p>
          <a:p>
            <a:pPr>
              <a:lnSpc>
                <a:spcPts val="2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ffectLst>
                  <a:outerShdw blurRad="317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nit Light" pitchFamily="2" charset="-34"/>
                <a:cs typeface="Kanit Light" pitchFamily="2" charset="-34"/>
              </a:rPr>
              <a:t>Text</a:t>
            </a:r>
            <a:endParaRPr lang="th-TH" sz="1200" dirty="0">
              <a:solidFill>
                <a:schemeClr val="bg1">
                  <a:lumMod val="95000"/>
                </a:schemeClr>
              </a:solidFill>
              <a:effectLst>
                <a:outerShdw blurRad="317500" sx="102000" sy="102000" algn="ctr" rotWithShape="0">
                  <a:prstClr val="black">
                    <a:alpha val="40000"/>
                  </a:prstClr>
                </a:outerShdw>
              </a:effectLst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38" name="!!Download">
            <a:extLst>
              <a:ext uri="{FF2B5EF4-FFF2-40B4-BE49-F238E27FC236}">
                <a16:creationId xmlns:a16="http://schemas.microsoft.com/office/drawing/2014/main" id="{9492262B-85C7-678F-7CBA-9B084E91E2BF}"/>
              </a:ext>
            </a:extLst>
          </p:cNvPr>
          <p:cNvGrpSpPr/>
          <p:nvPr/>
        </p:nvGrpSpPr>
        <p:grpSpPr>
          <a:xfrm>
            <a:off x="3049603" y="11552815"/>
            <a:ext cx="3041635" cy="365760"/>
            <a:chOff x="3292490" y="4402919"/>
            <a:chExt cx="3041635" cy="36576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02570EB-B9F3-38AA-44D3-986464A9E4DD}"/>
                </a:ext>
              </a:extLst>
            </p:cNvPr>
            <p:cNvSpPr/>
            <p:nvPr/>
          </p:nvSpPr>
          <p:spPr>
            <a:xfrm>
              <a:off x="3292490" y="4402919"/>
              <a:ext cx="3041635" cy="365760"/>
            </a:xfrm>
            <a:prstGeom prst="roundRect">
              <a:avLst>
                <a:gd name="adj" fmla="val 11971"/>
              </a:avLst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FDD2632-9003-ADF8-81DC-26A267B31D4D}"/>
                </a:ext>
              </a:extLst>
            </p:cNvPr>
            <p:cNvSpPr txBox="1"/>
            <p:nvPr/>
          </p:nvSpPr>
          <p:spPr>
            <a:xfrm>
              <a:off x="4064573" y="4430594"/>
              <a:ext cx="16092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Download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BF3BF8D-7587-F6D0-8E42-22C46F7308F1}"/>
                </a:ext>
              </a:extLst>
            </p:cNvPr>
            <p:cNvGrpSpPr/>
            <p:nvPr/>
          </p:nvGrpSpPr>
          <p:grpSpPr>
            <a:xfrm>
              <a:off x="4254632" y="4509206"/>
              <a:ext cx="91440" cy="144147"/>
              <a:chOff x="4051706" y="5121804"/>
              <a:chExt cx="91440" cy="144147"/>
            </a:xfrm>
          </p:grpSpPr>
          <p:sp>
            <p:nvSpPr>
              <p:cNvPr id="43" name="Freeform: Shape 42" descr="Arrow Down with solid fill">
                <a:extLst>
                  <a:ext uri="{FF2B5EF4-FFF2-40B4-BE49-F238E27FC236}">
                    <a16:creationId xmlns:a16="http://schemas.microsoft.com/office/drawing/2014/main" id="{C00BA19F-1E5A-DB38-BD6B-90B9E07CD78A}"/>
                  </a:ext>
                </a:extLst>
              </p:cNvPr>
              <p:cNvSpPr/>
              <p:nvPr/>
            </p:nvSpPr>
            <p:spPr>
              <a:xfrm>
                <a:off x="4054503" y="5121804"/>
                <a:ext cx="85846" cy="123668"/>
              </a:xfrm>
              <a:custGeom>
                <a:avLst/>
                <a:gdLst>
                  <a:gd name="connsiteX0" fmla="*/ 35314 w 85846"/>
                  <a:gd name="connsiteY0" fmla="*/ 0 h 123668"/>
                  <a:gd name="connsiteX1" fmla="*/ 50469 w 85846"/>
                  <a:gd name="connsiteY1" fmla="*/ 0 h 123668"/>
                  <a:gd name="connsiteX2" fmla="*/ 50469 w 85846"/>
                  <a:gd name="connsiteY2" fmla="*/ 97902 h 123668"/>
                  <a:gd name="connsiteX3" fmla="*/ 72954 w 85846"/>
                  <a:gd name="connsiteY3" fmla="*/ 75417 h 123668"/>
                  <a:gd name="connsiteX4" fmla="*/ 73207 w 85846"/>
                  <a:gd name="connsiteY4" fmla="*/ 75164 h 123668"/>
                  <a:gd name="connsiteX5" fmla="*/ 83571 w 85846"/>
                  <a:gd name="connsiteY5" fmla="*/ 75417 h 123668"/>
                  <a:gd name="connsiteX6" fmla="*/ 83824 w 85846"/>
                  <a:gd name="connsiteY6" fmla="*/ 75669 h 123668"/>
                  <a:gd name="connsiteX7" fmla="*/ 83571 w 85846"/>
                  <a:gd name="connsiteY7" fmla="*/ 86034 h 123668"/>
                  <a:gd name="connsiteX8" fmla="*/ 48206 w 85846"/>
                  <a:gd name="connsiteY8" fmla="*/ 121394 h 123668"/>
                  <a:gd name="connsiteX9" fmla="*/ 47953 w 85846"/>
                  <a:gd name="connsiteY9" fmla="*/ 121646 h 123668"/>
                  <a:gd name="connsiteX10" fmla="*/ 37589 w 85846"/>
                  <a:gd name="connsiteY10" fmla="*/ 121394 h 123668"/>
                  <a:gd name="connsiteX11" fmla="*/ 2199 w 85846"/>
                  <a:gd name="connsiteY11" fmla="*/ 86039 h 123668"/>
                  <a:gd name="connsiteX12" fmla="*/ 2199 w 85846"/>
                  <a:gd name="connsiteY12" fmla="*/ 75422 h 123668"/>
                  <a:gd name="connsiteX13" fmla="*/ 12816 w 85846"/>
                  <a:gd name="connsiteY13" fmla="*/ 75422 h 123668"/>
                  <a:gd name="connsiteX14" fmla="*/ 35314 w 85846"/>
                  <a:gd name="connsiteY14" fmla="*/ 97907 h 123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846" h="123668">
                    <a:moveTo>
                      <a:pt x="35314" y="0"/>
                    </a:moveTo>
                    <a:lnTo>
                      <a:pt x="50469" y="0"/>
                    </a:lnTo>
                    <a:lnTo>
                      <a:pt x="50469" y="97902"/>
                    </a:lnTo>
                    <a:lnTo>
                      <a:pt x="72954" y="75417"/>
                    </a:lnTo>
                    <a:cubicBezTo>
                      <a:pt x="73036" y="75330"/>
                      <a:pt x="73121" y="75246"/>
                      <a:pt x="73207" y="75164"/>
                    </a:cubicBezTo>
                    <a:cubicBezTo>
                      <a:pt x="76139" y="72371"/>
                      <a:pt x="80779" y="72485"/>
                      <a:pt x="83571" y="75417"/>
                    </a:cubicBezTo>
                    <a:cubicBezTo>
                      <a:pt x="83657" y="75499"/>
                      <a:pt x="83742" y="75583"/>
                      <a:pt x="83824" y="75669"/>
                    </a:cubicBezTo>
                    <a:cubicBezTo>
                      <a:pt x="86616" y="78601"/>
                      <a:pt x="86503" y="83241"/>
                      <a:pt x="83571" y="86034"/>
                    </a:cubicBezTo>
                    <a:lnTo>
                      <a:pt x="48206" y="121394"/>
                    </a:lnTo>
                    <a:cubicBezTo>
                      <a:pt x="48124" y="121480"/>
                      <a:pt x="48040" y="121564"/>
                      <a:pt x="47953" y="121646"/>
                    </a:cubicBezTo>
                    <a:cubicBezTo>
                      <a:pt x="45022" y="124439"/>
                      <a:pt x="40381" y="124325"/>
                      <a:pt x="37589" y="121394"/>
                    </a:cubicBezTo>
                    <a:lnTo>
                      <a:pt x="2199" y="86039"/>
                    </a:lnTo>
                    <a:cubicBezTo>
                      <a:pt x="-733" y="83107"/>
                      <a:pt x="-733" y="78353"/>
                      <a:pt x="2199" y="75422"/>
                    </a:cubicBezTo>
                    <a:cubicBezTo>
                      <a:pt x="5131" y="72490"/>
                      <a:pt x="9884" y="72490"/>
                      <a:pt x="12816" y="75422"/>
                    </a:cubicBezTo>
                    <a:lnTo>
                      <a:pt x="35314" y="97907"/>
                    </a:lnTo>
                    <a:close/>
                  </a:path>
                </a:pathLst>
              </a:custGeom>
              <a:solidFill>
                <a:schemeClr val="bg1"/>
              </a:solidFill>
              <a:ln w="24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EA0055A-650D-4090-7639-45C0A48F21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1706" y="5265951"/>
                <a:ext cx="91440" cy="0"/>
              </a:xfrm>
              <a:prstGeom prst="line">
                <a:avLst/>
              </a:prstGeom>
              <a:ln w="1460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5" name="!!Share_icon" descr="Send outline">
            <a:extLst>
              <a:ext uri="{FF2B5EF4-FFF2-40B4-BE49-F238E27FC236}">
                <a16:creationId xmlns:a16="http://schemas.microsoft.com/office/drawing/2014/main" id="{5D1880BD-4DEF-A327-46E3-412D5E44BF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946470" y="12916502"/>
            <a:ext cx="268780" cy="268780"/>
          </a:xfrm>
          <a:prstGeom prst="rect">
            <a:avLst/>
          </a:prstGeom>
        </p:spPr>
      </p:pic>
      <p:pic>
        <p:nvPicPr>
          <p:cNvPr id="46" name="!!Like_icon" descr="Thumbs up sign outline">
            <a:extLst>
              <a:ext uri="{FF2B5EF4-FFF2-40B4-BE49-F238E27FC236}">
                <a16:creationId xmlns:a16="http://schemas.microsoft.com/office/drawing/2014/main" id="{5FD75A8D-66F4-C616-6EA7-AB3B043B14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14880" y="12888922"/>
            <a:ext cx="296360" cy="296360"/>
          </a:xfrm>
          <a:prstGeom prst="rect">
            <a:avLst/>
          </a:prstGeom>
        </p:spPr>
      </p:pic>
      <p:sp>
        <p:nvSpPr>
          <p:cNvPr id="47" name="!!Plus_icon">
            <a:extLst>
              <a:ext uri="{FF2B5EF4-FFF2-40B4-BE49-F238E27FC236}">
                <a16:creationId xmlns:a16="http://schemas.microsoft.com/office/drawing/2014/main" id="{96F3DD07-3EFE-8938-B767-A78BE6BB6CAC}"/>
              </a:ext>
            </a:extLst>
          </p:cNvPr>
          <p:cNvSpPr/>
          <p:nvPr/>
        </p:nvSpPr>
        <p:spPr>
          <a:xfrm>
            <a:off x="3441260" y="12920922"/>
            <a:ext cx="247893" cy="247893"/>
          </a:xfrm>
          <a:prstGeom prst="mathPlus">
            <a:avLst>
              <a:gd name="adj1" fmla="val 62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!!MyList">
            <a:extLst>
              <a:ext uri="{FF2B5EF4-FFF2-40B4-BE49-F238E27FC236}">
                <a16:creationId xmlns:a16="http://schemas.microsoft.com/office/drawing/2014/main" id="{18FDC3DF-B20C-CDB4-7A52-2612A70487E3}"/>
              </a:ext>
            </a:extLst>
          </p:cNvPr>
          <p:cNvSpPr txBox="1"/>
          <p:nvPr/>
        </p:nvSpPr>
        <p:spPr>
          <a:xfrm>
            <a:off x="2963349" y="13198032"/>
            <a:ext cx="120371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1">
                    <a:lumMod val="65000"/>
                    <a:alpha val="60000"/>
                  </a:schemeClr>
                </a:solidFill>
                <a:latin typeface="Kanit Light" pitchFamily="2" charset="-34"/>
                <a:cs typeface="Kanit Light" pitchFamily="2" charset="-34"/>
              </a:rPr>
              <a:t>My List</a:t>
            </a:r>
            <a:endParaRPr lang="th-TH" sz="700" dirty="0">
              <a:solidFill>
                <a:schemeClr val="bg1">
                  <a:lumMod val="65000"/>
                  <a:alpha val="60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49" name="!!Rate">
            <a:extLst>
              <a:ext uri="{FF2B5EF4-FFF2-40B4-BE49-F238E27FC236}">
                <a16:creationId xmlns:a16="http://schemas.microsoft.com/office/drawing/2014/main" id="{24BC725E-3DA8-D815-748D-0AD72A96946B}"/>
              </a:ext>
            </a:extLst>
          </p:cNvPr>
          <p:cNvSpPr txBox="1"/>
          <p:nvPr/>
        </p:nvSpPr>
        <p:spPr>
          <a:xfrm>
            <a:off x="4012788" y="13198032"/>
            <a:ext cx="68106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1">
                    <a:lumMod val="65000"/>
                    <a:alpha val="60000"/>
                  </a:schemeClr>
                </a:solidFill>
                <a:latin typeface="Kanit Light" pitchFamily="2" charset="-34"/>
                <a:cs typeface="Kanit Light" pitchFamily="2" charset="-34"/>
              </a:rPr>
              <a:t>Rate</a:t>
            </a:r>
            <a:endParaRPr lang="th-TH" sz="700" dirty="0">
              <a:solidFill>
                <a:schemeClr val="bg1">
                  <a:lumMod val="65000"/>
                  <a:alpha val="60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50" name="!!Share">
            <a:extLst>
              <a:ext uri="{FF2B5EF4-FFF2-40B4-BE49-F238E27FC236}">
                <a16:creationId xmlns:a16="http://schemas.microsoft.com/office/drawing/2014/main" id="{B4EF7B66-44BD-4B41-1806-3F6C4879CC17}"/>
              </a:ext>
            </a:extLst>
          </p:cNvPr>
          <p:cNvSpPr txBox="1"/>
          <p:nvPr/>
        </p:nvSpPr>
        <p:spPr>
          <a:xfrm>
            <a:off x="4740330" y="13198032"/>
            <a:ext cx="68106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1">
                    <a:lumMod val="65000"/>
                    <a:alpha val="60000"/>
                  </a:schemeClr>
                </a:solidFill>
                <a:latin typeface="Kanit Light" pitchFamily="2" charset="-34"/>
                <a:cs typeface="Kanit Light" pitchFamily="2" charset="-34"/>
              </a:rPr>
              <a:t>Share</a:t>
            </a:r>
            <a:endParaRPr lang="th-TH" sz="700" dirty="0">
              <a:solidFill>
                <a:schemeClr val="bg1">
                  <a:lumMod val="65000"/>
                  <a:alpha val="60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51" name="!!Play">
            <a:extLst>
              <a:ext uri="{FF2B5EF4-FFF2-40B4-BE49-F238E27FC236}">
                <a16:creationId xmlns:a16="http://schemas.microsoft.com/office/drawing/2014/main" id="{A00F52A8-9B1E-E95B-AA83-1E2A60DB5B0F}"/>
              </a:ext>
            </a:extLst>
          </p:cNvPr>
          <p:cNvGrpSpPr/>
          <p:nvPr/>
        </p:nvGrpSpPr>
        <p:grpSpPr>
          <a:xfrm>
            <a:off x="3049603" y="11075885"/>
            <a:ext cx="3041635" cy="365760"/>
            <a:chOff x="3049603" y="4178687"/>
            <a:chExt cx="3041635" cy="36576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A1A5CAF-AA90-C9BF-F517-64C32A6B8F19}"/>
                </a:ext>
              </a:extLst>
            </p:cNvPr>
            <p:cNvSpPr/>
            <p:nvPr/>
          </p:nvSpPr>
          <p:spPr>
            <a:xfrm>
              <a:off x="3049603" y="4178687"/>
              <a:ext cx="3041635" cy="365760"/>
            </a:xfrm>
            <a:prstGeom prst="roundRect">
              <a:avLst>
                <a:gd name="adj" fmla="val 119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9B0B2AC-29F7-1064-4A9A-9848BED78C95}"/>
                </a:ext>
              </a:extLst>
            </p:cNvPr>
            <p:cNvSpPr txBox="1"/>
            <p:nvPr/>
          </p:nvSpPr>
          <p:spPr>
            <a:xfrm>
              <a:off x="4279139" y="4207100"/>
              <a:ext cx="7006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Kanit" pitchFamily="2" charset="-34"/>
                  <a:cs typeface="Kanit" pitchFamily="2" charset="-34"/>
                </a:rPr>
                <a:t>Play</a:t>
              </a:r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0E5A88DD-79CF-DF85-51F4-FED9624FEC18}"/>
                </a:ext>
              </a:extLst>
            </p:cNvPr>
            <p:cNvSpPr/>
            <p:nvPr/>
          </p:nvSpPr>
          <p:spPr>
            <a:xfrm rot="5400000">
              <a:off x="4213323" y="4282504"/>
              <a:ext cx="158879" cy="13696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!!Description">
            <a:extLst>
              <a:ext uri="{FF2B5EF4-FFF2-40B4-BE49-F238E27FC236}">
                <a16:creationId xmlns:a16="http://schemas.microsoft.com/office/drawing/2014/main" id="{A3F3D0F6-E964-61AE-A3AD-72098BAF71BC}"/>
              </a:ext>
            </a:extLst>
          </p:cNvPr>
          <p:cNvSpPr txBox="1"/>
          <p:nvPr/>
        </p:nvSpPr>
        <p:spPr>
          <a:xfrm>
            <a:off x="6482476" y="10999575"/>
            <a:ext cx="31192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Kanit Light" pitchFamily="2" charset="-34"/>
              <a:cs typeface="Kanit Light" pitchFamily="2" charset="-34"/>
            </a:endParaRP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Kanit Light" pitchFamily="2" charset="-34"/>
              <a:cs typeface="Kanit Light" pitchFamily="2" charset="-34"/>
            </a:endParaRP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Kanit Light" pitchFamily="2" charset="-34"/>
              <a:cs typeface="Kanit Light" pitchFamily="2" charset="-34"/>
            </a:endParaRP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Kanit Light" pitchFamily="2" charset="-34"/>
              <a:cs typeface="Kanit Light" pitchFamily="2" charset="-34"/>
            </a:endParaRP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cxnSp>
        <p:nvCxnSpPr>
          <p:cNvPr id="65" name="!!RedLine1">
            <a:extLst>
              <a:ext uri="{FF2B5EF4-FFF2-40B4-BE49-F238E27FC236}">
                <a16:creationId xmlns:a16="http://schemas.microsoft.com/office/drawing/2014/main" id="{41CCD487-7343-49F9-5952-0E5E80EB1003}"/>
              </a:ext>
            </a:extLst>
          </p:cNvPr>
          <p:cNvCxnSpPr>
            <a:cxnSpLocks/>
          </p:cNvCxnSpPr>
          <p:nvPr/>
        </p:nvCxnSpPr>
        <p:spPr>
          <a:xfrm>
            <a:off x="3080083" y="13817232"/>
            <a:ext cx="1144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!!Subtitle1">
            <a:extLst>
              <a:ext uri="{FF2B5EF4-FFF2-40B4-BE49-F238E27FC236}">
                <a16:creationId xmlns:a16="http://schemas.microsoft.com/office/drawing/2014/main" id="{905B7B2E-D7BB-622C-9FCE-74B49B024636}"/>
              </a:ext>
            </a:extLst>
          </p:cNvPr>
          <p:cNvSpPr txBox="1"/>
          <p:nvPr/>
        </p:nvSpPr>
        <p:spPr>
          <a:xfrm>
            <a:off x="2983222" y="13892713"/>
            <a:ext cx="138495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Your Subtitle 1</a:t>
            </a:r>
            <a:endParaRPr lang="th-TH" sz="1400" dirty="0">
              <a:solidFill>
                <a:schemeClr val="bg1"/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67" name="!!Subtitle2">
            <a:extLst>
              <a:ext uri="{FF2B5EF4-FFF2-40B4-BE49-F238E27FC236}">
                <a16:creationId xmlns:a16="http://schemas.microsoft.com/office/drawing/2014/main" id="{7B04FB9F-D867-A056-C9BD-6A0ECADA17E1}"/>
              </a:ext>
            </a:extLst>
          </p:cNvPr>
          <p:cNvSpPr txBox="1"/>
          <p:nvPr/>
        </p:nvSpPr>
        <p:spPr>
          <a:xfrm>
            <a:off x="4570420" y="13892713"/>
            <a:ext cx="138495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Kanit" pitchFamily="2" charset="-34"/>
                <a:cs typeface="Kanit" pitchFamily="2" charset="-34"/>
              </a:rPr>
              <a:t>Your Subtitle 2</a:t>
            </a:r>
            <a:endParaRPr lang="th-TH" sz="1400" dirty="0">
              <a:solidFill>
                <a:schemeClr val="bg1">
                  <a:lumMod val="50000"/>
                </a:schemeClr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68" name="!!Heading">
            <a:extLst>
              <a:ext uri="{FF2B5EF4-FFF2-40B4-BE49-F238E27FC236}">
                <a16:creationId xmlns:a16="http://schemas.microsoft.com/office/drawing/2014/main" id="{FE943CB2-2501-CCBB-129B-0E32FD563005}"/>
              </a:ext>
            </a:extLst>
          </p:cNvPr>
          <p:cNvSpPr txBox="1"/>
          <p:nvPr/>
        </p:nvSpPr>
        <p:spPr>
          <a:xfrm>
            <a:off x="2983221" y="14553719"/>
            <a:ext cx="410814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Kanit Light" pitchFamily="2" charset="-34"/>
                <a:cs typeface="Kanit Light" pitchFamily="2" charset="-34"/>
              </a:rPr>
              <a:t>Heading Here Heading Here</a:t>
            </a:r>
          </a:p>
        </p:txBody>
      </p:sp>
      <p:cxnSp>
        <p:nvCxnSpPr>
          <p:cNvPr id="69" name="!!GreyLine1">
            <a:extLst>
              <a:ext uri="{FF2B5EF4-FFF2-40B4-BE49-F238E27FC236}">
                <a16:creationId xmlns:a16="http://schemas.microsoft.com/office/drawing/2014/main" id="{16167E71-6896-0B11-6117-C737FEC09C8C}"/>
              </a:ext>
            </a:extLst>
          </p:cNvPr>
          <p:cNvCxnSpPr>
            <a:cxnSpLocks/>
          </p:cNvCxnSpPr>
          <p:nvPr/>
        </p:nvCxnSpPr>
        <p:spPr>
          <a:xfrm>
            <a:off x="3049603" y="14967303"/>
            <a:ext cx="6092793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!!Picture1">
            <a:extLst>
              <a:ext uri="{FF2B5EF4-FFF2-40B4-BE49-F238E27FC236}">
                <a16:creationId xmlns:a16="http://schemas.microsoft.com/office/drawing/2014/main" id="{9293BA44-0F0A-1C0D-1394-1A1DBA4B93B1}"/>
              </a:ext>
            </a:extLst>
          </p:cNvPr>
          <p:cNvGrpSpPr/>
          <p:nvPr/>
        </p:nvGrpSpPr>
        <p:grpSpPr>
          <a:xfrm>
            <a:off x="3049603" y="15120228"/>
            <a:ext cx="1429999" cy="890126"/>
            <a:chOff x="3292490" y="8266572"/>
            <a:chExt cx="1429999" cy="890126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F26A45A6-81B5-8336-23E3-4AB465860BCA}"/>
                </a:ext>
              </a:extLst>
            </p:cNvPr>
            <p:cNvSpPr/>
            <p:nvPr/>
          </p:nvSpPr>
          <p:spPr>
            <a:xfrm>
              <a:off x="3292490" y="8266572"/>
              <a:ext cx="1429999" cy="890126"/>
            </a:xfrm>
            <a:prstGeom prst="roundRect">
              <a:avLst>
                <a:gd name="adj" fmla="val 8629"/>
              </a:avLst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37709A8-8A1C-88A5-A98D-B55029BC235B}"/>
                </a:ext>
              </a:extLst>
            </p:cNvPr>
            <p:cNvGrpSpPr/>
            <p:nvPr/>
          </p:nvGrpSpPr>
          <p:grpSpPr>
            <a:xfrm>
              <a:off x="3855089" y="8559235"/>
              <a:ext cx="304800" cy="304800"/>
              <a:chOff x="3855089" y="8589010"/>
              <a:chExt cx="304800" cy="30480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DF5663F-4043-3773-84E3-BAD92CEC5A47}"/>
                  </a:ext>
                </a:extLst>
              </p:cNvPr>
              <p:cNvSpPr/>
              <p:nvPr/>
            </p:nvSpPr>
            <p:spPr>
              <a:xfrm>
                <a:off x="3855089" y="8589010"/>
                <a:ext cx="304800" cy="3048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Isosceles Triangle 73">
                <a:extLst>
                  <a:ext uri="{FF2B5EF4-FFF2-40B4-BE49-F238E27FC236}">
                    <a16:creationId xmlns:a16="http://schemas.microsoft.com/office/drawing/2014/main" id="{DABD046F-C665-3986-A27A-9081AC61F8FE}"/>
                  </a:ext>
                </a:extLst>
              </p:cNvPr>
              <p:cNvSpPr/>
              <p:nvPr/>
            </p:nvSpPr>
            <p:spPr>
              <a:xfrm rot="5400000">
                <a:off x="3961577" y="8684593"/>
                <a:ext cx="129924" cy="11200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5" name="!!Heading1">
            <a:extLst>
              <a:ext uri="{FF2B5EF4-FFF2-40B4-BE49-F238E27FC236}">
                <a16:creationId xmlns:a16="http://schemas.microsoft.com/office/drawing/2014/main" id="{0B974ED8-3901-0D95-BA1C-363832DFDC09}"/>
              </a:ext>
            </a:extLst>
          </p:cNvPr>
          <p:cNvSpPr txBox="1"/>
          <p:nvPr/>
        </p:nvSpPr>
        <p:spPr>
          <a:xfrm>
            <a:off x="4620699" y="15168967"/>
            <a:ext cx="4333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cs typeface="Kanit Light" pitchFamily="2" charset="-34"/>
              </a:rPr>
              <a:t>01 Heading 1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76" name="!!Download1">
            <a:extLst>
              <a:ext uri="{FF2B5EF4-FFF2-40B4-BE49-F238E27FC236}">
                <a16:creationId xmlns:a16="http://schemas.microsoft.com/office/drawing/2014/main" id="{CA7D6A17-D273-B378-EE1A-85072671E711}"/>
              </a:ext>
            </a:extLst>
          </p:cNvPr>
          <p:cNvGrpSpPr/>
          <p:nvPr/>
        </p:nvGrpSpPr>
        <p:grpSpPr>
          <a:xfrm>
            <a:off x="9132574" y="15354093"/>
            <a:ext cx="111136" cy="175196"/>
            <a:chOff x="4403312" y="4661606"/>
            <a:chExt cx="91440" cy="144147"/>
          </a:xfrm>
          <a:solidFill>
            <a:schemeClr val="bg1">
              <a:lumMod val="75000"/>
            </a:schemeClr>
          </a:solidFill>
        </p:grpSpPr>
        <p:sp>
          <p:nvSpPr>
            <p:cNvPr id="77" name="Freeform: Shape 76" descr="Arrow Down with solid fill">
              <a:extLst>
                <a:ext uri="{FF2B5EF4-FFF2-40B4-BE49-F238E27FC236}">
                  <a16:creationId xmlns:a16="http://schemas.microsoft.com/office/drawing/2014/main" id="{B0C0DB4C-E791-6EC8-B3E7-D44F5E3D9880}"/>
                </a:ext>
              </a:extLst>
            </p:cNvPr>
            <p:cNvSpPr/>
            <p:nvPr/>
          </p:nvSpPr>
          <p:spPr>
            <a:xfrm>
              <a:off x="4406109" y="4661606"/>
              <a:ext cx="85846" cy="123668"/>
            </a:xfrm>
            <a:custGeom>
              <a:avLst/>
              <a:gdLst>
                <a:gd name="connsiteX0" fmla="*/ 35314 w 85846"/>
                <a:gd name="connsiteY0" fmla="*/ 0 h 123668"/>
                <a:gd name="connsiteX1" fmla="*/ 50469 w 85846"/>
                <a:gd name="connsiteY1" fmla="*/ 0 h 123668"/>
                <a:gd name="connsiteX2" fmla="*/ 50469 w 85846"/>
                <a:gd name="connsiteY2" fmla="*/ 97902 h 123668"/>
                <a:gd name="connsiteX3" fmla="*/ 72954 w 85846"/>
                <a:gd name="connsiteY3" fmla="*/ 75417 h 123668"/>
                <a:gd name="connsiteX4" fmla="*/ 73207 w 85846"/>
                <a:gd name="connsiteY4" fmla="*/ 75164 h 123668"/>
                <a:gd name="connsiteX5" fmla="*/ 83571 w 85846"/>
                <a:gd name="connsiteY5" fmla="*/ 75417 h 123668"/>
                <a:gd name="connsiteX6" fmla="*/ 83824 w 85846"/>
                <a:gd name="connsiteY6" fmla="*/ 75669 h 123668"/>
                <a:gd name="connsiteX7" fmla="*/ 83571 w 85846"/>
                <a:gd name="connsiteY7" fmla="*/ 86034 h 123668"/>
                <a:gd name="connsiteX8" fmla="*/ 48206 w 85846"/>
                <a:gd name="connsiteY8" fmla="*/ 121394 h 123668"/>
                <a:gd name="connsiteX9" fmla="*/ 47953 w 85846"/>
                <a:gd name="connsiteY9" fmla="*/ 121646 h 123668"/>
                <a:gd name="connsiteX10" fmla="*/ 37589 w 85846"/>
                <a:gd name="connsiteY10" fmla="*/ 121394 h 123668"/>
                <a:gd name="connsiteX11" fmla="*/ 2199 w 85846"/>
                <a:gd name="connsiteY11" fmla="*/ 86039 h 123668"/>
                <a:gd name="connsiteX12" fmla="*/ 2199 w 85846"/>
                <a:gd name="connsiteY12" fmla="*/ 75422 h 123668"/>
                <a:gd name="connsiteX13" fmla="*/ 12816 w 85846"/>
                <a:gd name="connsiteY13" fmla="*/ 75422 h 123668"/>
                <a:gd name="connsiteX14" fmla="*/ 35314 w 85846"/>
                <a:gd name="connsiteY14" fmla="*/ 97907 h 12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46" h="123668">
                  <a:moveTo>
                    <a:pt x="35314" y="0"/>
                  </a:moveTo>
                  <a:lnTo>
                    <a:pt x="50469" y="0"/>
                  </a:lnTo>
                  <a:lnTo>
                    <a:pt x="50469" y="97902"/>
                  </a:lnTo>
                  <a:lnTo>
                    <a:pt x="72954" y="75417"/>
                  </a:lnTo>
                  <a:cubicBezTo>
                    <a:pt x="73036" y="75330"/>
                    <a:pt x="73121" y="75246"/>
                    <a:pt x="73207" y="75164"/>
                  </a:cubicBezTo>
                  <a:cubicBezTo>
                    <a:pt x="76139" y="72371"/>
                    <a:pt x="80779" y="72485"/>
                    <a:pt x="83571" y="75417"/>
                  </a:cubicBezTo>
                  <a:cubicBezTo>
                    <a:pt x="83657" y="75499"/>
                    <a:pt x="83742" y="75583"/>
                    <a:pt x="83824" y="75669"/>
                  </a:cubicBezTo>
                  <a:cubicBezTo>
                    <a:pt x="86616" y="78601"/>
                    <a:pt x="86503" y="83241"/>
                    <a:pt x="83571" y="86034"/>
                  </a:cubicBezTo>
                  <a:lnTo>
                    <a:pt x="48206" y="121394"/>
                  </a:lnTo>
                  <a:cubicBezTo>
                    <a:pt x="48124" y="121480"/>
                    <a:pt x="48040" y="121564"/>
                    <a:pt x="47953" y="121646"/>
                  </a:cubicBezTo>
                  <a:cubicBezTo>
                    <a:pt x="45022" y="124439"/>
                    <a:pt x="40381" y="124325"/>
                    <a:pt x="37589" y="121394"/>
                  </a:cubicBezTo>
                  <a:lnTo>
                    <a:pt x="2199" y="86039"/>
                  </a:lnTo>
                  <a:cubicBezTo>
                    <a:pt x="-733" y="83107"/>
                    <a:pt x="-733" y="78353"/>
                    <a:pt x="2199" y="75422"/>
                  </a:cubicBezTo>
                  <a:cubicBezTo>
                    <a:pt x="5131" y="72490"/>
                    <a:pt x="9884" y="72490"/>
                    <a:pt x="12816" y="75422"/>
                  </a:cubicBezTo>
                  <a:lnTo>
                    <a:pt x="35314" y="97907"/>
                  </a:lnTo>
                  <a:close/>
                </a:path>
              </a:pathLst>
            </a:custGeom>
            <a:grpFill/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25E4A9E-3DE2-47AB-69C7-F98C98A7AF5C}"/>
                </a:ext>
              </a:extLst>
            </p:cNvPr>
            <p:cNvCxnSpPr>
              <a:cxnSpLocks/>
            </p:cNvCxnSpPr>
            <p:nvPr/>
          </p:nvCxnSpPr>
          <p:spPr>
            <a:xfrm>
              <a:off x="4403312" y="4805753"/>
              <a:ext cx="91440" cy="0"/>
            </a:xfrm>
            <a:prstGeom prst="line">
              <a:avLst/>
            </a:prstGeom>
            <a:grp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!!Body1">
            <a:extLst>
              <a:ext uri="{FF2B5EF4-FFF2-40B4-BE49-F238E27FC236}">
                <a16:creationId xmlns:a16="http://schemas.microsoft.com/office/drawing/2014/main" id="{DCC32725-6580-ED23-4ADA-92D64F87CFCC}"/>
              </a:ext>
            </a:extLst>
          </p:cNvPr>
          <p:cNvSpPr txBox="1"/>
          <p:nvPr/>
        </p:nvSpPr>
        <p:spPr>
          <a:xfrm>
            <a:off x="4620699" y="15442666"/>
            <a:ext cx="433338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Text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Text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cxnSp>
        <p:nvCxnSpPr>
          <p:cNvPr id="80" name="!!GreyLine2">
            <a:extLst>
              <a:ext uri="{FF2B5EF4-FFF2-40B4-BE49-F238E27FC236}">
                <a16:creationId xmlns:a16="http://schemas.microsoft.com/office/drawing/2014/main" id="{425DEB37-BC43-C3F6-AE6A-DBACDB532D06}"/>
              </a:ext>
            </a:extLst>
          </p:cNvPr>
          <p:cNvCxnSpPr>
            <a:cxnSpLocks/>
          </p:cNvCxnSpPr>
          <p:nvPr/>
        </p:nvCxnSpPr>
        <p:spPr>
          <a:xfrm>
            <a:off x="3049603" y="16431498"/>
            <a:ext cx="6092793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!!Picture2">
            <a:extLst>
              <a:ext uri="{FF2B5EF4-FFF2-40B4-BE49-F238E27FC236}">
                <a16:creationId xmlns:a16="http://schemas.microsoft.com/office/drawing/2014/main" id="{3E9DC8C1-92B8-1B54-1D23-33AD8D8D99AA}"/>
              </a:ext>
            </a:extLst>
          </p:cNvPr>
          <p:cNvGrpSpPr/>
          <p:nvPr/>
        </p:nvGrpSpPr>
        <p:grpSpPr>
          <a:xfrm>
            <a:off x="3049603" y="16584423"/>
            <a:ext cx="1429999" cy="890126"/>
            <a:chOff x="3292490" y="9730767"/>
            <a:chExt cx="1429999" cy="890126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B9916EC5-84EE-915E-15CD-DD605F574958}"/>
                </a:ext>
              </a:extLst>
            </p:cNvPr>
            <p:cNvSpPr/>
            <p:nvPr/>
          </p:nvSpPr>
          <p:spPr>
            <a:xfrm>
              <a:off x="3292490" y="9730767"/>
              <a:ext cx="1429999" cy="890126"/>
            </a:xfrm>
            <a:prstGeom prst="roundRect">
              <a:avLst>
                <a:gd name="adj" fmla="val 8629"/>
              </a:avLst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FB236E3-77CC-C823-7AF1-0DF85F5F5FF5}"/>
                </a:ext>
              </a:extLst>
            </p:cNvPr>
            <p:cNvGrpSpPr/>
            <p:nvPr/>
          </p:nvGrpSpPr>
          <p:grpSpPr>
            <a:xfrm>
              <a:off x="3855089" y="10023430"/>
              <a:ext cx="304800" cy="304800"/>
              <a:chOff x="3855089" y="8589010"/>
              <a:chExt cx="304800" cy="30480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5C946D32-D527-7706-6C9C-696C01088BCA}"/>
                  </a:ext>
                </a:extLst>
              </p:cNvPr>
              <p:cNvSpPr/>
              <p:nvPr/>
            </p:nvSpPr>
            <p:spPr>
              <a:xfrm>
                <a:off x="3855089" y="8589010"/>
                <a:ext cx="304800" cy="3048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607F49BD-0D19-136C-1E6D-F79DB52E430A}"/>
                  </a:ext>
                </a:extLst>
              </p:cNvPr>
              <p:cNvSpPr/>
              <p:nvPr/>
            </p:nvSpPr>
            <p:spPr>
              <a:xfrm rot="5400000">
                <a:off x="3961577" y="8684593"/>
                <a:ext cx="129924" cy="11200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6" name="!!Heading2">
            <a:extLst>
              <a:ext uri="{FF2B5EF4-FFF2-40B4-BE49-F238E27FC236}">
                <a16:creationId xmlns:a16="http://schemas.microsoft.com/office/drawing/2014/main" id="{7578DB01-B676-47EF-726B-DB8691F5D477}"/>
              </a:ext>
            </a:extLst>
          </p:cNvPr>
          <p:cNvSpPr txBox="1"/>
          <p:nvPr/>
        </p:nvSpPr>
        <p:spPr>
          <a:xfrm>
            <a:off x="4620699" y="16633162"/>
            <a:ext cx="4333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cs typeface="Kanit Light" pitchFamily="2" charset="-34"/>
              </a:rPr>
              <a:t>01 Heading 2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87" name="!!Download2">
            <a:extLst>
              <a:ext uri="{FF2B5EF4-FFF2-40B4-BE49-F238E27FC236}">
                <a16:creationId xmlns:a16="http://schemas.microsoft.com/office/drawing/2014/main" id="{601FF007-B637-B9EC-82A1-AC61229FF862}"/>
              </a:ext>
            </a:extLst>
          </p:cNvPr>
          <p:cNvGrpSpPr/>
          <p:nvPr/>
        </p:nvGrpSpPr>
        <p:grpSpPr>
          <a:xfrm>
            <a:off x="9132574" y="16818288"/>
            <a:ext cx="111136" cy="175196"/>
            <a:chOff x="4403312" y="4661606"/>
            <a:chExt cx="91440" cy="144147"/>
          </a:xfrm>
          <a:solidFill>
            <a:schemeClr val="bg1">
              <a:lumMod val="75000"/>
            </a:schemeClr>
          </a:solidFill>
        </p:grpSpPr>
        <p:sp>
          <p:nvSpPr>
            <p:cNvPr id="88" name="Freeform: Shape 87" descr="Arrow Down with solid fill">
              <a:extLst>
                <a:ext uri="{FF2B5EF4-FFF2-40B4-BE49-F238E27FC236}">
                  <a16:creationId xmlns:a16="http://schemas.microsoft.com/office/drawing/2014/main" id="{003D0CBF-B7D9-A0E0-4E3D-8707B31AD610}"/>
                </a:ext>
              </a:extLst>
            </p:cNvPr>
            <p:cNvSpPr/>
            <p:nvPr/>
          </p:nvSpPr>
          <p:spPr>
            <a:xfrm>
              <a:off x="4406109" y="4661606"/>
              <a:ext cx="85846" cy="123668"/>
            </a:xfrm>
            <a:custGeom>
              <a:avLst/>
              <a:gdLst>
                <a:gd name="connsiteX0" fmla="*/ 35314 w 85846"/>
                <a:gd name="connsiteY0" fmla="*/ 0 h 123668"/>
                <a:gd name="connsiteX1" fmla="*/ 50469 w 85846"/>
                <a:gd name="connsiteY1" fmla="*/ 0 h 123668"/>
                <a:gd name="connsiteX2" fmla="*/ 50469 w 85846"/>
                <a:gd name="connsiteY2" fmla="*/ 97902 h 123668"/>
                <a:gd name="connsiteX3" fmla="*/ 72954 w 85846"/>
                <a:gd name="connsiteY3" fmla="*/ 75417 h 123668"/>
                <a:gd name="connsiteX4" fmla="*/ 73207 w 85846"/>
                <a:gd name="connsiteY4" fmla="*/ 75164 h 123668"/>
                <a:gd name="connsiteX5" fmla="*/ 83571 w 85846"/>
                <a:gd name="connsiteY5" fmla="*/ 75417 h 123668"/>
                <a:gd name="connsiteX6" fmla="*/ 83824 w 85846"/>
                <a:gd name="connsiteY6" fmla="*/ 75669 h 123668"/>
                <a:gd name="connsiteX7" fmla="*/ 83571 w 85846"/>
                <a:gd name="connsiteY7" fmla="*/ 86034 h 123668"/>
                <a:gd name="connsiteX8" fmla="*/ 48206 w 85846"/>
                <a:gd name="connsiteY8" fmla="*/ 121394 h 123668"/>
                <a:gd name="connsiteX9" fmla="*/ 47953 w 85846"/>
                <a:gd name="connsiteY9" fmla="*/ 121646 h 123668"/>
                <a:gd name="connsiteX10" fmla="*/ 37589 w 85846"/>
                <a:gd name="connsiteY10" fmla="*/ 121394 h 123668"/>
                <a:gd name="connsiteX11" fmla="*/ 2199 w 85846"/>
                <a:gd name="connsiteY11" fmla="*/ 86039 h 123668"/>
                <a:gd name="connsiteX12" fmla="*/ 2199 w 85846"/>
                <a:gd name="connsiteY12" fmla="*/ 75422 h 123668"/>
                <a:gd name="connsiteX13" fmla="*/ 12816 w 85846"/>
                <a:gd name="connsiteY13" fmla="*/ 75422 h 123668"/>
                <a:gd name="connsiteX14" fmla="*/ 35314 w 85846"/>
                <a:gd name="connsiteY14" fmla="*/ 97907 h 12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46" h="123668">
                  <a:moveTo>
                    <a:pt x="35314" y="0"/>
                  </a:moveTo>
                  <a:lnTo>
                    <a:pt x="50469" y="0"/>
                  </a:lnTo>
                  <a:lnTo>
                    <a:pt x="50469" y="97902"/>
                  </a:lnTo>
                  <a:lnTo>
                    <a:pt x="72954" y="75417"/>
                  </a:lnTo>
                  <a:cubicBezTo>
                    <a:pt x="73036" y="75330"/>
                    <a:pt x="73121" y="75246"/>
                    <a:pt x="73207" y="75164"/>
                  </a:cubicBezTo>
                  <a:cubicBezTo>
                    <a:pt x="76139" y="72371"/>
                    <a:pt x="80779" y="72485"/>
                    <a:pt x="83571" y="75417"/>
                  </a:cubicBezTo>
                  <a:cubicBezTo>
                    <a:pt x="83657" y="75499"/>
                    <a:pt x="83742" y="75583"/>
                    <a:pt x="83824" y="75669"/>
                  </a:cubicBezTo>
                  <a:cubicBezTo>
                    <a:pt x="86616" y="78601"/>
                    <a:pt x="86503" y="83241"/>
                    <a:pt x="83571" y="86034"/>
                  </a:cubicBezTo>
                  <a:lnTo>
                    <a:pt x="48206" y="121394"/>
                  </a:lnTo>
                  <a:cubicBezTo>
                    <a:pt x="48124" y="121480"/>
                    <a:pt x="48040" y="121564"/>
                    <a:pt x="47953" y="121646"/>
                  </a:cubicBezTo>
                  <a:cubicBezTo>
                    <a:pt x="45022" y="124439"/>
                    <a:pt x="40381" y="124325"/>
                    <a:pt x="37589" y="121394"/>
                  </a:cubicBezTo>
                  <a:lnTo>
                    <a:pt x="2199" y="86039"/>
                  </a:lnTo>
                  <a:cubicBezTo>
                    <a:pt x="-733" y="83107"/>
                    <a:pt x="-733" y="78353"/>
                    <a:pt x="2199" y="75422"/>
                  </a:cubicBezTo>
                  <a:cubicBezTo>
                    <a:pt x="5131" y="72490"/>
                    <a:pt x="9884" y="72490"/>
                    <a:pt x="12816" y="75422"/>
                  </a:cubicBezTo>
                  <a:lnTo>
                    <a:pt x="35314" y="97907"/>
                  </a:lnTo>
                  <a:close/>
                </a:path>
              </a:pathLst>
            </a:custGeom>
            <a:grpFill/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EFE2FF8-1FCA-285B-B026-038F0B6697D6}"/>
                </a:ext>
              </a:extLst>
            </p:cNvPr>
            <p:cNvCxnSpPr>
              <a:cxnSpLocks/>
            </p:cNvCxnSpPr>
            <p:nvPr/>
          </p:nvCxnSpPr>
          <p:spPr>
            <a:xfrm>
              <a:off x="4403312" y="4805753"/>
              <a:ext cx="91440" cy="0"/>
            </a:xfrm>
            <a:prstGeom prst="line">
              <a:avLst/>
            </a:prstGeom>
            <a:grp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!!Body2">
            <a:extLst>
              <a:ext uri="{FF2B5EF4-FFF2-40B4-BE49-F238E27FC236}">
                <a16:creationId xmlns:a16="http://schemas.microsoft.com/office/drawing/2014/main" id="{033F03B4-35FA-BD41-C891-166306AA1915}"/>
              </a:ext>
            </a:extLst>
          </p:cNvPr>
          <p:cNvSpPr txBox="1"/>
          <p:nvPr/>
        </p:nvSpPr>
        <p:spPr>
          <a:xfrm>
            <a:off x="4620699" y="16906861"/>
            <a:ext cx="433338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cxnSp>
        <p:nvCxnSpPr>
          <p:cNvPr id="91" name="!!GreyLine3">
            <a:extLst>
              <a:ext uri="{FF2B5EF4-FFF2-40B4-BE49-F238E27FC236}">
                <a16:creationId xmlns:a16="http://schemas.microsoft.com/office/drawing/2014/main" id="{932DEED2-B3B4-497C-7717-0BCC8A0A8E25}"/>
              </a:ext>
            </a:extLst>
          </p:cNvPr>
          <p:cNvCxnSpPr>
            <a:cxnSpLocks/>
          </p:cNvCxnSpPr>
          <p:nvPr/>
        </p:nvCxnSpPr>
        <p:spPr>
          <a:xfrm>
            <a:off x="3049603" y="17874074"/>
            <a:ext cx="6092793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!!Picture3">
            <a:extLst>
              <a:ext uri="{FF2B5EF4-FFF2-40B4-BE49-F238E27FC236}">
                <a16:creationId xmlns:a16="http://schemas.microsoft.com/office/drawing/2014/main" id="{2B23E6A5-D936-CE39-16F9-65ECAC4D270D}"/>
              </a:ext>
            </a:extLst>
          </p:cNvPr>
          <p:cNvGrpSpPr/>
          <p:nvPr/>
        </p:nvGrpSpPr>
        <p:grpSpPr>
          <a:xfrm>
            <a:off x="3049603" y="18026999"/>
            <a:ext cx="1429999" cy="890126"/>
            <a:chOff x="3292490" y="11173343"/>
            <a:chExt cx="1429999" cy="890126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9FD7B869-B347-D1DD-9C2C-F75DF8AAF836}"/>
                </a:ext>
              </a:extLst>
            </p:cNvPr>
            <p:cNvSpPr/>
            <p:nvPr/>
          </p:nvSpPr>
          <p:spPr>
            <a:xfrm>
              <a:off x="3292490" y="11173343"/>
              <a:ext cx="1429999" cy="890126"/>
            </a:xfrm>
            <a:prstGeom prst="roundRect">
              <a:avLst>
                <a:gd name="adj" fmla="val 8629"/>
              </a:avLst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45B298F-3A84-3593-8E8C-167286494AF5}"/>
                </a:ext>
              </a:extLst>
            </p:cNvPr>
            <p:cNvGrpSpPr/>
            <p:nvPr/>
          </p:nvGrpSpPr>
          <p:grpSpPr>
            <a:xfrm>
              <a:off x="3855089" y="11466006"/>
              <a:ext cx="304800" cy="304800"/>
              <a:chOff x="3855089" y="8589010"/>
              <a:chExt cx="304800" cy="3048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DAAC6D31-B6A6-B5AC-E5F0-818440374F70}"/>
                  </a:ext>
                </a:extLst>
              </p:cNvPr>
              <p:cNvSpPr/>
              <p:nvPr/>
            </p:nvSpPr>
            <p:spPr>
              <a:xfrm>
                <a:off x="3855089" y="8589010"/>
                <a:ext cx="304800" cy="3048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Isosceles Triangle 95">
                <a:extLst>
                  <a:ext uri="{FF2B5EF4-FFF2-40B4-BE49-F238E27FC236}">
                    <a16:creationId xmlns:a16="http://schemas.microsoft.com/office/drawing/2014/main" id="{CCEFA960-3953-6101-553B-D8F8BECE26BE}"/>
                  </a:ext>
                </a:extLst>
              </p:cNvPr>
              <p:cNvSpPr/>
              <p:nvPr/>
            </p:nvSpPr>
            <p:spPr>
              <a:xfrm rot="5400000">
                <a:off x="3961577" y="8684593"/>
                <a:ext cx="129924" cy="11200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7" name="!!Heading3">
            <a:extLst>
              <a:ext uri="{FF2B5EF4-FFF2-40B4-BE49-F238E27FC236}">
                <a16:creationId xmlns:a16="http://schemas.microsoft.com/office/drawing/2014/main" id="{AB832978-BEAE-C4D7-2168-D7E74BFB7175}"/>
              </a:ext>
            </a:extLst>
          </p:cNvPr>
          <p:cNvSpPr txBox="1"/>
          <p:nvPr/>
        </p:nvSpPr>
        <p:spPr>
          <a:xfrm>
            <a:off x="4620699" y="18075738"/>
            <a:ext cx="4333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Kanit Light" pitchFamily="2" charset="-34"/>
                <a:cs typeface="Kanit Light" pitchFamily="2" charset="-34"/>
              </a:rPr>
              <a:t>01 Heading 3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98" name="!!Download3">
            <a:extLst>
              <a:ext uri="{FF2B5EF4-FFF2-40B4-BE49-F238E27FC236}">
                <a16:creationId xmlns:a16="http://schemas.microsoft.com/office/drawing/2014/main" id="{D36ADC03-9DDB-E46C-2D79-BA48A94CE8F1}"/>
              </a:ext>
            </a:extLst>
          </p:cNvPr>
          <p:cNvGrpSpPr/>
          <p:nvPr/>
        </p:nvGrpSpPr>
        <p:grpSpPr>
          <a:xfrm>
            <a:off x="9132574" y="18260864"/>
            <a:ext cx="111136" cy="175196"/>
            <a:chOff x="4403312" y="4661606"/>
            <a:chExt cx="91440" cy="144147"/>
          </a:xfrm>
          <a:solidFill>
            <a:schemeClr val="bg1">
              <a:lumMod val="75000"/>
            </a:schemeClr>
          </a:solidFill>
        </p:grpSpPr>
        <p:sp>
          <p:nvSpPr>
            <p:cNvPr id="99" name="Freeform: Shape 98" descr="Arrow Down with solid fill">
              <a:extLst>
                <a:ext uri="{FF2B5EF4-FFF2-40B4-BE49-F238E27FC236}">
                  <a16:creationId xmlns:a16="http://schemas.microsoft.com/office/drawing/2014/main" id="{16804DC8-0FF1-672F-39D3-94500CEAEB9C}"/>
                </a:ext>
              </a:extLst>
            </p:cNvPr>
            <p:cNvSpPr/>
            <p:nvPr/>
          </p:nvSpPr>
          <p:spPr>
            <a:xfrm>
              <a:off x="4406109" y="4661606"/>
              <a:ext cx="85846" cy="123668"/>
            </a:xfrm>
            <a:custGeom>
              <a:avLst/>
              <a:gdLst>
                <a:gd name="connsiteX0" fmla="*/ 35314 w 85846"/>
                <a:gd name="connsiteY0" fmla="*/ 0 h 123668"/>
                <a:gd name="connsiteX1" fmla="*/ 50469 w 85846"/>
                <a:gd name="connsiteY1" fmla="*/ 0 h 123668"/>
                <a:gd name="connsiteX2" fmla="*/ 50469 w 85846"/>
                <a:gd name="connsiteY2" fmla="*/ 97902 h 123668"/>
                <a:gd name="connsiteX3" fmla="*/ 72954 w 85846"/>
                <a:gd name="connsiteY3" fmla="*/ 75417 h 123668"/>
                <a:gd name="connsiteX4" fmla="*/ 73207 w 85846"/>
                <a:gd name="connsiteY4" fmla="*/ 75164 h 123668"/>
                <a:gd name="connsiteX5" fmla="*/ 83571 w 85846"/>
                <a:gd name="connsiteY5" fmla="*/ 75417 h 123668"/>
                <a:gd name="connsiteX6" fmla="*/ 83824 w 85846"/>
                <a:gd name="connsiteY6" fmla="*/ 75669 h 123668"/>
                <a:gd name="connsiteX7" fmla="*/ 83571 w 85846"/>
                <a:gd name="connsiteY7" fmla="*/ 86034 h 123668"/>
                <a:gd name="connsiteX8" fmla="*/ 48206 w 85846"/>
                <a:gd name="connsiteY8" fmla="*/ 121394 h 123668"/>
                <a:gd name="connsiteX9" fmla="*/ 47953 w 85846"/>
                <a:gd name="connsiteY9" fmla="*/ 121646 h 123668"/>
                <a:gd name="connsiteX10" fmla="*/ 37589 w 85846"/>
                <a:gd name="connsiteY10" fmla="*/ 121394 h 123668"/>
                <a:gd name="connsiteX11" fmla="*/ 2199 w 85846"/>
                <a:gd name="connsiteY11" fmla="*/ 86039 h 123668"/>
                <a:gd name="connsiteX12" fmla="*/ 2199 w 85846"/>
                <a:gd name="connsiteY12" fmla="*/ 75422 h 123668"/>
                <a:gd name="connsiteX13" fmla="*/ 12816 w 85846"/>
                <a:gd name="connsiteY13" fmla="*/ 75422 h 123668"/>
                <a:gd name="connsiteX14" fmla="*/ 35314 w 85846"/>
                <a:gd name="connsiteY14" fmla="*/ 97907 h 12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46" h="123668">
                  <a:moveTo>
                    <a:pt x="35314" y="0"/>
                  </a:moveTo>
                  <a:lnTo>
                    <a:pt x="50469" y="0"/>
                  </a:lnTo>
                  <a:lnTo>
                    <a:pt x="50469" y="97902"/>
                  </a:lnTo>
                  <a:lnTo>
                    <a:pt x="72954" y="75417"/>
                  </a:lnTo>
                  <a:cubicBezTo>
                    <a:pt x="73036" y="75330"/>
                    <a:pt x="73121" y="75246"/>
                    <a:pt x="73207" y="75164"/>
                  </a:cubicBezTo>
                  <a:cubicBezTo>
                    <a:pt x="76139" y="72371"/>
                    <a:pt x="80779" y="72485"/>
                    <a:pt x="83571" y="75417"/>
                  </a:cubicBezTo>
                  <a:cubicBezTo>
                    <a:pt x="83657" y="75499"/>
                    <a:pt x="83742" y="75583"/>
                    <a:pt x="83824" y="75669"/>
                  </a:cubicBezTo>
                  <a:cubicBezTo>
                    <a:pt x="86616" y="78601"/>
                    <a:pt x="86503" y="83241"/>
                    <a:pt x="83571" y="86034"/>
                  </a:cubicBezTo>
                  <a:lnTo>
                    <a:pt x="48206" y="121394"/>
                  </a:lnTo>
                  <a:cubicBezTo>
                    <a:pt x="48124" y="121480"/>
                    <a:pt x="48040" y="121564"/>
                    <a:pt x="47953" y="121646"/>
                  </a:cubicBezTo>
                  <a:cubicBezTo>
                    <a:pt x="45022" y="124439"/>
                    <a:pt x="40381" y="124325"/>
                    <a:pt x="37589" y="121394"/>
                  </a:cubicBezTo>
                  <a:lnTo>
                    <a:pt x="2199" y="86039"/>
                  </a:lnTo>
                  <a:cubicBezTo>
                    <a:pt x="-733" y="83107"/>
                    <a:pt x="-733" y="78353"/>
                    <a:pt x="2199" y="75422"/>
                  </a:cubicBezTo>
                  <a:cubicBezTo>
                    <a:pt x="5131" y="72490"/>
                    <a:pt x="9884" y="72490"/>
                    <a:pt x="12816" y="75422"/>
                  </a:cubicBezTo>
                  <a:lnTo>
                    <a:pt x="35314" y="97907"/>
                  </a:lnTo>
                  <a:close/>
                </a:path>
              </a:pathLst>
            </a:custGeom>
            <a:grpFill/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EFC7598-55DB-0BCD-C424-C11CD30D43A3}"/>
                </a:ext>
              </a:extLst>
            </p:cNvPr>
            <p:cNvCxnSpPr>
              <a:cxnSpLocks/>
            </p:cNvCxnSpPr>
            <p:nvPr/>
          </p:nvCxnSpPr>
          <p:spPr>
            <a:xfrm>
              <a:off x="4403312" y="4805753"/>
              <a:ext cx="91440" cy="0"/>
            </a:xfrm>
            <a:prstGeom prst="line">
              <a:avLst/>
            </a:prstGeom>
            <a:grp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!!Body3">
            <a:extLst>
              <a:ext uri="{FF2B5EF4-FFF2-40B4-BE49-F238E27FC236}">
                <a16:creationId xmlns:a16="http://schemas.microsoft.com/office/drawing/2014/main" id="{EC91CBDF-1223-A77A-68B1-94C1A844CCE9}"/>
              </a:ext>
            </a:extLst>
          </p:cNvPr>
          <p:cNvSpPr txBox="1"/>
          <p:nvPr/>
        </p:nvSpPr>
        <p:spPr>
          <a:xfrm>
            <a:off x="4620699" y="18349437"/>
            <a:ext cx="433338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Kanit Light" pitchFamily="2" charset="-34"/>
                <a:cs typeface="Kanit Light" pitchFamily="2" charset="-34"/>
              </a:rPr>
              <a:t>Text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Kanit Light" pitchFamily="2" charset="-34"/>
              <a:cs typeface="Kanit Light" pitchFamily="2" charset="-34"/>
            </a:endParaRPr>
          </a:p>
        </p:txBody>
      </p:sp>
      <p:cxnSp>
        <p:nvCxnSpPr>
          <p:cNvPr id="102" name="!!RedLine2">
            <a:extLst>
              <a:ext uri="{FF2B5EF4-FFF2-40B4-BE49-F238E27FC236}">
                <a16:creationId xmlns:a16="http://schemas.microsoft.com/office/drawing/2014/main" id="{DBEC71AE-CEA5-6BAD-4743-AB5E4E0E10C3}"/>
              </a:ext>
            </a:extLst>
          </p:cNvPr>
          <p:cNvCxnSpPr>
            <a:cxnSpLocks/>
          </p:cNvCxnSpPr>
          <p:nvPr/>
        </p:nvCxnSpPr>
        <p:spPr>
          <a:xfrm>
            <a:off x="4690835" y="13817232"/>
            <a:ext cx="9144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itle 2">
            <a:extLst>
              <a:ext uri="{FF2B5EF4-FFF2-40B4-BE49-F238E27FC236}">
                <a16:creationId xmlns:a16="http://schemas.microsoft.com/office/drawing/2014/main" id="{5C9EB70C-AD04-2EF3-D31A-8177504011CA}"/>
              </a:ext>
            </a:extLst>
          </p:cNvPr>
          <p:cNvSpPr txBox="1"/>
          <p:nvPr/>
        </p:nvSpPr>
        <p:spPr>
          <a:xfrm>
            <a:off x="899958" y="248126"/>
            <a:ext cx="98038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F4444"/>
                </a:solidFill>
                <a:latin typeface="Kanit" panose="020B0604020202020204" charset="-34"/>
                <a:cs typeface="Kanit" panose="020B0604020202020204" charset="-34"/>
              </a:rPr>
              <a:t>Top Performing Video 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94FC1E9-6833-C16C-91E6-A0B7CA70C6D4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22" y="3468041"/>
            <a:ext cx="394670" cy="293443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70C3FA6-C0E4-1314-6184-8DA7B44A4845}"/>
              </a:ext>
            </a:extLst>
          </p:cNvPr>
          <p:cNvSpPr txBox="1"/>
          <p:nvPr/>
        </p:nvSpPr>
        <p:spPr>
          <a:xfrm>
            <a:off x="1145092" y="3421770"/>
            <a:ext cx="78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85000"/>
                  </a:schemeClr>
                </a:solidFill>
                <a:latin typeface="Kanit" panose="020B0604020202020204" charset="-34"/>
                <a:cs typeface="Kanit" panose="020B0604020202020204" charset="-34"/>
              </a:rPr>
              <a:t>888M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3DDB2C6F-88C6-5816-4EF1-CACF04763B19}"/>
              </a:ext>
            </a:extLst>
          </p:cNvPr>
          <p:cNvSpPr/>
          <p:nvPr/>
        </p:nvSpPr>
        <p:spPr>
          <a:xfrm>
            <a:off x="2362181" y="3396287"/>
            <a:ext cx="1231626" cy="447602"/>
          </a:xfrm>
          <a:prstGeom prst="roundRect">
            <a:avLst>
              <a:gd name="adj" fmla="val 11971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9432EC1E-B5D0-7798-3B6D-01D6F5ED8C74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110" y="3420344"/>
            <a:ext cx="285103" cy="29088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FF0156B2-A429-928B-15C9-D23DDF8E7013}"/>
              </a:ext>
            </a:extLst>
          </p:cNvPr>
          <p:cNvSpPr txBox="1"/>
          <p:nvPr/>
        </p:nvSpPr>
        <p:spPr>
          <a:xfrm>
            <a:off x="2844482" y="3430096"/>
            <a:ext cx="991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85000"/>
                  </a:schemeClr>
                </a:solidFill>
                <a:latin typeface="Kanit" panose="020B0604020202020204" charset="-34"/>
                <a:cs typeface="Kanit" panose="020B0604020202020204" charset="-34"/>
              </a:rPr>
              <a:t>3.1 M</a:t>
            </a: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0B7D3FB3-FDF7-2B77-6F26-ADA884A173DC}"/>
              </a:ext>
            </a:extLst>
          </p:cNvPr>
          <p:cNvSpPr/>
          <p:nvPr/>
        </p:nvSpPr>
        <p:spPr>
          <a:xfrm flipV="1">
            <a:off x="3935830" y="3371829"/>
            <a:ext cx="1231626" cy="447603"/>
          </a:xfrm>
          <a:prstGeom prst="roundRect">
            <a:avLst>
              <a:gd name="adj" fmla="val 11971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482D8033-9971-6011-AF41-C815F014D8ED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007" y="3484704"/>
            <a:ext cx="288921" cy="288921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E1748335-EF75-AB9E-776D-792DD64F9C7A}"/>
              </a:ext>
            </a:extLst>
          </p:cNvPr>
          <p:cNvSpPr txBox="1"/>
          <p:nvPr/>
        </p:nvSpPr>
        <p:spPr>
          <a:xfrm>
            <a:off x="4425105" y="3437255"/>
            <a:ext cx="991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85000"/>
                  </a:schemeClr>
                </a:solidFill>
                <a:latin typeface="Kanit" panose="020B0604020202020204" charset="-34"/>
                <a:cs typeface="Kanit" panose="020B0604020202020204" charset="-34"/>
              </a:rPr>
              <a:t>0.0</a:t>
            </a:r>
          </a:p>
        </p:txBody>
      </p:sp>
      <p:grpSp>
        <p:nvGrpSpPr>
          <p:cNvPr id="119" name="Play">
            <a:extLst>
              <a:ext uri="{FF2B5EF4-FFF2-40B4-BE49-F238E27FC236}">
                <a16:creationId xmlns:a16="http://schemas.microsoft.com/office/drawing/2014/main" id="{B9A7CDC3-816B-A1A0-459A-4F5811399258}"/>
              </a:ext>
            </a:extLst>
          </p:cNvPr>
          <p:cNvGrpSpPr/>
          <p:nvPr/>
        </p:nvGrpSpPr>
        <p:grpSpPr>
          <a:xfrm>
            <a:off x="682979" y="4263283"/>
            <a:ext cx="1471824" cy="365760"/>
            <a:chOff x="701101" y="4953561"/>
            <a:chExt cx="1299149" cy="365760"/>
          </a:xfrm>
          <a:solidFill>
            <a:schemeClr val="bg1">
              <a:lumMod val="85000"/>
            </a:schemeClr>
          </a:solidFill>
        </p:grpSpPr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CE7C72E1-1460-5AD3-1E17-D9B1AFF04258}"/>
                </a:ext>
              </a:extLst>
            </p:cNvPr>
            <p:cNvSpPr/>
            <p:nvPr/>
          </p:nvSpPr>
          <p:spPr>
            <a:xfrm>
              <a:off x="701101" y="4953561"/>
              <a:ext cx="1299149" cy="365760"/>
            </a:xfrm>
            <a:prstGeom prst="roundRect">
              <a:avLst>
                <a:gd name="adj" fmla="val 119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92469F4-8289-BBC2-EC42-9F60453E37C2}"/>
                </a:ext>
              </a:extLst>
            </p:cNvPr>
            <p:cNvSpPr txBox="1"/>
            <p:nvPr/>
          </p:nvSpPr>
          <p:spPr>
            <a:xfrm>
              <a:off x="799310" y="4980415"/>
              <a:ext cx="1129834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Kanit" pitchFamily="2" charset="-34"/>
                  <a:cs typeface="Kanit" pitchFamily="2" charset="-34"/>
                </a:rPr>
                <a:t>Subscribe</a:t>
              </a:r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8C10774D-79D4-24A5-330C-ECE4B11A0A15}"/>
              </a:ext>
            </a:extLst>
          </p:cNvPr>
          <p:cNvSpPr txBox="1"/>
          <p:nvPr/>
        </p:nvSpPr>
        <p:spPr>
          <a:xfrm>
            <a:off x="460412" y="4920614"/>
            <a:ext cx="95096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Strong cultural recognition, non-verbal storytelling format makes it accessible </a:t>
            </a:r>
            <a:r>
              <a:rPr lang="en-US" sz="1200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across India's diverse linguistic landscape..</a:t>
            </a:r>
          </a:p>
          <a:p>
            <a:endParaRPr lang="en-US" sz="1200" dirty="0">
              <a:solidFill>
                <a:schemeClr val="bg1"/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Depicts traditional villages, festivals, clothing, and customs, connecting children with </a:t>
            </a:r>
            <a:r>
              <a:rPr lang="en-US" sz="1200" dirty="0">
                <a:solidFill>
                  <a:schemeClr val="bg1"/>
                </a:solidFill>
                <a:latin typeface="Kanit Light" panose="020B0604020202020204" charset="-34"/>
                <a:cs typeface="Kanit Light" panose="020B0604020202020204" charset="-34"/>
              </a:rPr>
              <a:t>their heritage.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lumMod val="8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Each episode blends problem-solving, friendship, and determination, balancing entertainment with subtle </a:t>
            </a:r>
            <a:r>
              <a:rPr lang="en-US" sz="1200" dirty="0">
                <a:latin typeface="Kanit Light" panose="020B0604020202020204" charset="-34"/>
                <a:cs typeface="Kanit Light" panose="020B0604020202020204" charset="-34"/>
              </a:rPr>
              <a:t>learning.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Parents value its emphasis on positive values and life lessons.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Success led to merchandise, games, and branded products, increasing visibility. 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DC30E4F-9D64-7F8E-C957-03DF223FCB68}"/>
              </a:ext>
            </a:extLst>
          </p:cNvPr>
          <p:cNvSpPr txBox="1"/>
          <p:nvPr/>
        </p:nvSpPr>
        <p:spPr>
          <a:xfrm>
            <a:off x="884720" y="660200"/>
            <a:ext cx="6102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Kanit Light" panose="020B0604020202020204" charset="-34"/>
                <a:cs typeface="Kanit Light" panose="020B0604020202020204" charset="-34"/>
              </a:rPr>
              <a:t>Success factors behind ours highest-viewed content</a:t>
            </a:r>
          </a:p>
        </p:txBody>
      </p:sp>
      <p:pic>
        <p:nvPicPr>
          <p:cNvPr id="14" name="Netflix Logo" descr="Netflix, โลโก้ ไอคอน ใน Vector Logo">
            <a:extLst>
              <a:ext uri="{FF2B5EF4-FFF2-40B4-BE49-F238E27FC236}">
                <a16:creationId xmlns:a16="http://schemas.microsoft.com/office/drawing/2014/main" id="{F3F6C8F1-1672-67AA-CF3D-18C5B572C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18" y="154176"/>
            <a:ext cx="846808" cy="4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6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" grpId="0" animBg="1"/>
      <p:bldP spid="107" grpId="0"/>
    </p:bldLst>
  </p:timing>
</p:sld>
</file>

<file path=ppt/theme/theme1.xml><?xml version="1.0" encoding="utf-8"?>
<a:theme xmlns:a="http://schemas.openxmlformats.org/drawingml/2006/main" name="Office Theme">
  <a:themeElements>
    <a:clrScheme name="Netflix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010101"/>
      </a:accent1>
      <a:accent2>
        <a:srgbClr val="E50913"/>
      </a:accent2>
      <a:accent3>
        <a:srgbClr val="010101"/>
      </a:accent3>
      <a:accent4>
        <a:srgbClr val="E50913"/>
      </a:accent4>
      <a:accent5>
        <a:srgbClr val="010101"/>
      </a:accent5>
      <a:accent6>
        <a:srgbClr val="E50913"/>
      </a:accent6>
      <a:hlink>
        <a:srgbClr val="010101"/>
      </a:hlink>
      <a:folHlink>
        <a:srgbClr val="E5091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ative">
  <a:themeElements>
    <a:clrScheme name="Custom 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547F2"/>
      </a:accent1>
      <a:accent2>
        <a:srgbClr val="ED6372"/>
      </a:accent2>
      <a:accent3>
        <a:srgbClr val="251B3C"/>
      </a:accent3>
      <a:accent4>
        <a:srgbClr val="8547F2"/>
      </a:accent4>
      <a:accent5>
        <a:srgbClr val="ED6372"/>
      </a:accent5>
      <a:accent6>
        <a:srgbClr val="251B3C"/>
      </a:accent6>
      <a:hlink>
        <a:srgbClr val="FFFFFF"/>
      </a:hlink>
      <a:folHlink>
        <a:srgbClr val="8547F2"/>
      </a:folHlink>
    </a:clrScheme>
    <a:fontScheme name="Poppins SemiBold &amp; Light">
      <a:majorFont>
        <a:latin typeface="Poppins SemiBold"/>
        <a:ea typeface=""/>
        <a:cs typeface="Poppins SemiBold"/>
      </a:majorFont>
      <a:minorFont>
        <a:latin typeface="Poppins Light"/>
        <a:ea typeface=""/>
        <a:cs typeface="Poppins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3428</TotalTime>
  <Words>1559</Words>
  <Application>Microsoft Office PowerPoint</Application>
  <PresentationFormat>Widescreen</PresentationFormat>
  <Paragraphs>391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Calibri</vt:lpstr>
      <vt:lpstr>Poppins</vt:lpstr>
      <vt:lpstr>Kanit Light</vt:lpstr>
      <vt:lpstr>Kanit SemiBold</vt:lpstr>
      <vt:lpstr>Kanit</vt:lpstr>
      <vt:lpstr>Roboto Black</vt:lpstr>
      <vt:lpstr>Calibri Light</vt:lpstr>
      <vt:lpstr>Poppins SemiBold</vt:lpstr>
      <vt:lpstr>Arial</vt:lpstr>
      <vt:lpstr>Bebas Neue</vt:lpstr>
      <vt:lpstr>Poppins ExtraBold</vt:lpstr>
      <vt:lpstr>Office Theme</vt:lpstr>
      <vt:lpstr>slideative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Slideative .</dc:creator>
  <cp:lastModifiedBy>Punam Godugula</cp:lastModifiedBy>
  <cp:revision>166</cp:revision>
  <dcterms:created xsi:type="dcterms:W3CDTF">2022-12-15T07:50:25Z</dcterms:created>
  <dcterms:modified xsi:type="dcterms:W3CDTF">2025-01-15T10:37:16Z</dcterms:modified>
</cp:coreProperties>
</file>